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8255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8255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8255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8255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8255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8255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8255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8255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8255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seq: read into comp</a:t>
            </a:r>
          </a:p>
          <a:p>
            <a:pPr marL="746125" indent="-428625">
              <a:buSzPct val="171000"/>
              <a:buChar char="-"/>
            </a:pPr>
            <a:r>
              <a:t>most common way to use the sequencing data</a:t>
            </a:r>
          </a:p>
          <a:p>
            <a:pPr marL="746125" indent="-428625">
              <a:buSzPct val="171000"/>
              <a:buChar char="-"/>
            </a:pPr>
            <a:r>
              <a:t>our way of reducing memory use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Outdated, still running tests on new version minia and new version of ours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Trade off in deciding 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Process reads many times - one of slowest parts</a:t>
            </a:r>
          </a:p>
          <a:p>
            <a:pPr/>
            <a:r>
              <a:t>- step != 1 (which would be better)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succinct, on the fly, any k</a:t>
            </a:r>
          </a:p>
          <a:p>
            <a:pPr marL="746125" indent="-428625">
              <a:buSzPct val="171000"/>
              <a:buChar char="-"/>
            </a:pPr>
            <a:r>
              <a:t>construct graph only once: avoid t slowdown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6" name="Shape 3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Take our standard succinct dBG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3" name="Shape 4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1 sometimes becomes 0, 0 never 1, never adding anything to make it a new node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Shape 4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Echelon form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Shape 4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Measures the shared suffix length with previous node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Replaces L and minus flags</a:t>
            </a:r>
          </a:p>
          <a:p>
            <a:pPr marL="746125" indent="-428625">
              <a:buSzPct val="171000"/>
              <a:buChar char="-"/>
            </a:pPr>
            <a:r>
              <a:t>This obs the ONE thing you should remember</a:t>
            </a:r>
          </a:p>
          <a:p>
            <a:pPr marL="746125" indent="-428625">
              <a:buSzPct val="171000"/>
              <a:buChar char="-"/>
            </a:pPr>
            <a:r>
              <a:t>LCS can be discretised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small changes: experiments on k, single core, etc</a:t>
            </a:r>
          </a:p>
          <a:p>
            <a:pPr marL="746125" indent="-428625">
              <a:buSzPct val="171000"/>
              <a:buChar char="-"/>
            </a:pPr>
            <a:r>
              <a:t>Havent heard back from TCBB</a:t>
            </a:r>
          </a:p>
          <a:p>
            <a:pPr marL="746125" indent="-428625">
              <a:buSzPct val="171000"/>
              <a:buChar char="-"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Shape 4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Replaces L and minus flags</a:t>
            </a:r>
          </a:p>
          <a:p>
            <a:pPr marL="746125" indent="-428625">
              <a:buSzPct val="171000"/>
              <a:buChar char="-"/>
            </a:pPr>
            <a:r>
              <a:t>This obs the ONE thing you should remember</a:t>
            </a:r>
          </a:p>
          <a:p>
            <a:pPr marL="746125" indent="-428625">
              <a:buSzPct val="171000"/>
              <a:buChar char="-"/>
            </a:pPr>
            <a:r>
              <a:t>LCS can be discretised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2" name="Shape 4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return a set because increasing context means we are possibly in multiple sets at once.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8" name="Shape 4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 defTabSz="584200">
              <a:buSzPct val="171000"/>
              <a:buChar char="-"/>
            </a:lvl1pPr>
          </a:lstStyle>
          <a:p>
            <a:pPr/>
            <a:r>
              <a:t>Wont go into detail, suffice it to say that forward and backward are implemented by zooming in to find… zoom back out after following the edge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so if we want to actually follow that edge but keep the same k value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9" name="Shape 4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cant freq. filter because doing so might remove lower order nodes that would be of an acceptable freq.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7" name="Shape 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measure shared prefix length to avoid duplication</a:t>
            </a:r>
          </a:p>
          <a:p>
            <a:pPr marL="746125" indent="-428625">
              <a:buSzPct val="171000"/>
              <a:buChar char="-"/>
            </a:pPr>
            <a:r>
              <a:t>Only need one copy of satellite data (A)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3" name="Shape 6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measure shared prefix length to avoid duplication</a:t>
            </a:r>
          </a:p>
          <a:p>
            <a:pPr marL="746125" indent="-428625">
              <a:buSzPct val="171000"/>
              <a:buChar char="-"/>
            </a:pPr>
            <a:r>
              <a:t>Only need one copy of satellite data (A)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7" name="Shape 6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30% from WT</a:t>
            </a:r>
          </a:p>
          <a:p>
            <a:pPr marL="746125" indent="-428625">
              <a:buSzPct val="171000"/>
              <a:buChar char="-"/>
            </a:pPr>
            <a:r>
              <a:t>Most algorithms dont use backward anyway</a:t>
            </a:r>
          </a:p>
          <a:p>
            <a:pPr marL="746125" indent="-428625">
              <a:buSzPct val="171000"/>
              <a:buChar char="-"/>
            </a:pPr>
            <a:r>
              <a:t>rest is pretty good (better than t)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2" name="Shape 6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dropped decodable debruijn sequences, but still interested in doing this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2" name="Shape 6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here I’ve introduced another sample which has a single SNP</a:t>
            </a:r>
          </a:p>
          <a:p>
            <a:pPr marL="746125" indent="-428625">
              <a:buSzPct val="171000"/>
              <a:buChar char="-"/>
            </a:pPr>
            <a:r>
              <a:t>Cortex: 2 algorithms… find branch, split by specified colours…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common way at the moment of getting…</a:t>
            </a:r>
          </a:p>
          <a:p>
            <a:pPr/>
            <a:r>
              <a:t>make use of chemical and photographic methods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1" name="Shape 7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Really simple, but the varied construction algorithm helped make it</a:t>
            </a:r>
          </a:p>
          <a:p>
            <a:pPr marL="746125" indent="-428625">
              <a:buSzPct val="171000"/>
              <a:buChar char="-"/>
            </a:pPr>
            <a:r>
              <a:t>access any colours in O(1), all colours in row in O(C)</a:t>
            </a:r>
          </a:p>
          <a:p>
            <a:pPr marL="746125" indent="-428625">
              <a:buSzPct val="171000"/>
              <a:buChar char="-"/>
            </a:pPr>
            <a:r>
              <a:t>mostly 1s - sparse</a:t>
            </a:r>
          </a:p>
          <a:p>
            <a:pPr marL="746125" indent="-428625">
              <a:buSzPct val="171000"/>
              <a:buChar char="-"/>
            </a:pPr>
            <a:r>
              <a:t>(4+C)m bits vs C4m bits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Beef supply chain stages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8" name="Shape 7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A nice feature of row major</a:t>
            </a:r>
          </a:p>
          <a:p>
            <a:pPr marL="746125" indent="-428625">
              <a:buSzPct val="171000"/>
              <a:buChar char="-"/>
            </a:pPr>
            <a:r>
              <a:t>Such as stages in a beef supply chain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6" name="Shape 7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avoid allowing it to evolve</a:t>
            </a:r>
          </a:p>
          <a:p>
            <a:pPr/>
            <a:r>
              <a:t>- Using beef reads as a guide, but canceling whenever we deviated from AMR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1" name="Shape 7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- corresponds to these incoming edges</a:t>
            </a:r>
          </a:p>
          <a:p>
            <a:pPr defTabSz="584200"/>
            <a:r>
              <a:t>- distinguishing these is important for later operations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5" name="Shape 7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 defTabSz="584200">
              <a:buSzPct val="171000"/>
              <a:buChar char="-"/>
            </a:pPr>
            <a:r>
              <a:t>Can probably find least branchy in log d time?</a:t>
            </a:r>
          </a:p>
          <a:p>
            <a:pPr defTabSz="584200"/>
          </a:p>
          <a:p>
            <a:pPr defTabSz="584200"/>
            <a:r>
              <a:t>Can we do this by removing edges (preprocessing)? find all dummy edges, shorten them until one row, then…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9" name="Shape 7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Use traversal history to determine prefix</a:t>
            </a:r>
          </a:p>
          <a:p>
            <a:pPr defTabSz="584200"/>
            <a:r>
              <a:t>(longer can be sped up?)</a:t>
            </a:r>
          </a:p>
          <a:p>
            <a:pPr defTabSz="584200"/>
          </a:p>
          <a:p>
            <a:pPr defTabSz="584200"/>
            <a:r>
              <a:t>(preprocessing?)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5" name="Shape 7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defined over edges</a:t>
            </a:r>
            <a:br/>
            <a:r>
              <a:t>- fwd -&gt; last edge of the destination node (1)</a:t>
            </a:r>
          </a:p>
          <a:p>
            <a:pPr defTabSz="584200"/>
            <a:r>
              <a:t>- bwd -&gt; from 1, first predecessor edge (no minus)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bwd is done in a similar fashion, but going from F to W instead.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5" name="Shape 8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bwd is done in a similar fashion, but going from F to W instead.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Pevzner and other leading researchers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0" name="Shape 8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- inspired our impl.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9" name="Shape 8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- find the difference between positions of 1s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7" name="Shape 8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idea: find node 6 row (select) to last row</a:t>
            </a:r>
          </a:p>
          <a:p>
            <a:pPr defTabSz="584200"/>
            <a:r>
              <a:t>select a rank: find position of last in that range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4" name="Shape 8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first rank and select to find G, no G...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1" name="Shape 8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- select over last to find index, then find F_inv(i)</a:t>
            </a:r>
          </a:p>
          <a:p>
            <a:pPr defTabSz="584200"/>
            <a:r>
              <a:t>- assume F_inv O(1) lookup?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1" name="Shape 9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- rank how many Gs before,</a:t>
            </a:r>
          </a:p>
          <a:p>
            <a:pPr defTabSz="584200"/>
            <a:r>
              <a:t>- select the next G</a:t>
            </a:r>
          </a:p>
          <a:p>
            <a:pPr defTabSz="584200"/>
            <a:r>
              <a:t>rank the number of G-s in between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0" name="Shape 9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Wavelet tree -&gt; O(log d)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9" name="Shape 9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Some corner cases, but thats the basic idea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7" name="Shape 9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B is the set of nodes that have the same suffix</a:t>
            </a:r>
          </a:p>
          <a:p>
            <a:pPr marL="746125" indent="-428625">
              <a:buSzPct val="171000"/>
              <a:buChar char="-"/>
            </a:pPr>
            <a:r>
              <a:t>this will make sense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6" name="Shape 9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|B| = 3</a:t>
            </a:r>
          </a:p>
          <a:p>
            <a:pPr marL="746125" indent="-428625">
              <a:buSzPct val="171000"/>
              <a:buChar char="-"/>
            </a:pPr>
            <a:r>
              <a:t>but can increase exponentially (prefix of node label)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Add dummy edges to ensure every node has an incoming and an outgoing edge - maintain occurrences and relative sorted order in each col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3" name="Shape 9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we support fwd and bwd using a function called maxlen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0" name="Shape 9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46125" indent="-428625">
              <a:buSzPct val="171000"/>
              <a:buChar char="-"/>
            </a:pPr>
            <a:r>
              <a:t>If we dont care about c, dont rank/sel - O(1)</a:t>
            </a:r>
          </a:p>
          <a:p>
            <a:pPr marL="746125" indent="-428625">
              <a:buSzPct val="171000"/>
              <a:buChar char="-"/>
            </a:pPr>
            <a:r>
              <a:t>Can easily return node if needed (3,4), but we dont need it.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7" name="Shape 9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we support fwd and bwd using a function called maxlen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4" name="Shape 9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we support fwd and bwd using a function called maxlen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1" name="Shape 9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746125" indent="-428625">
              <a:buSzPct val="171000"/>
              <a:buChar char="-"/>
            </a:lvl1pPr>
          </a:lstStyle>
          <a:p>
            <a:pPr/>
            <a:r>
              <a:t>we support fwd and bwd using a function called maxlen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relative sorted order means we can follow edges by counting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O(1) using rank and select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- add bit vector to distinguish nodes (which are ranges)</a:t>
            </a:r>
          </a:p>
          <a:p>
            <a:pPr defTabSz="584200"/>
            <a:r>
              <a:t>- corresponds to these incoming edges</a:t>
            </a:r>
          </a:p>
          <a:p>
            <a:pPr defTabSz="584200"/>
            <a:r>
              <a:t>- distinguishing these is important for other operations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store edges, order defines the context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</p:spPr>
        <p:txBody>
          <a:bodyPr anchor="b"/>
          <a:lstStyle>
            <a:lvl1pPr>
              <a:defRPr i="0" sz="17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90700" y="7061200"/>
            <a:ext cx="20853400" cy="2006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500">
                <a:latin typeface="Mission Script"/>
                <a:ea typeface="Mission Script"/>
                <a:cs typeface="Mission Script"/>
                <a:sym typeface="Mission Script"/>
              </a:defRPr>
            </a:lvl1pPr>
            <a:lvl2pPr marL="0" indent="0" algn="ctr">
              <a:spcBef>
                <a:spcPts val="0"/>
              </a:spcBef>
              <a:buSzTx/>
              <a:buNone/>
              <a:defRPr sz="6500">
                <a:latin typeface="Mission Script"/>
                <a:ea typeface="Mission Script"/>
                <a:cs typeface="Mission Script"/>
                <a:sym typeface="Mission Script"/>
              </a:defRPr>
            </a:lvl2pPr>
            <a:lvl3pPr marL="0" indent="0" algn="ctr">
              <a:spcBef>
                <a:spcPts val="0"/>
              </a:spcBef>
              <a:buSzTx/>
              <a:buNone/>
              <a:defRPr sz="6500">
                <a:latin typeface="Mission Script"/>
                <a:ea typeface="Mission Script"/>
                <a:cs typeface="Mission Script"/>
                <a:sym typeface="Mission Script"/>
              </a:defRPr>
            </a:lvl3pPr>
            <a:lvl4pPr marL="0" indent="0" algn="ctr">
              <a:spcBef>
                <a:spcPts val="0"/>
              </a:spcBef>
              <a:buSzTx/>
              <a:buNone/>
              <a:defRPr sz="6500">
                <a:latin typeface="Mission Script"/>
                <a:ea typeface="Mission Script"/>
                <a:cs typeface="Mission Script"/>
                <a:sym typeface="Mission Script"/>
              </a:defRPr>
            </a:lvl4pPr>
            <a:lvl5pPr marL="0" indent="0" algn="ctr">
              <a:spcBef>
                <a:spcPts val="0"/>
              </a:spcBef>
              <a:buSzTx/>
              <a:buNone/>
              <a:defRPr sz="6500">
                <a:latin typeface="Mission Script"/>
                <a:ea typeface="Mission Script"/>
                <a:cs typeface="Mission Script"/>
                <a:sym typeface="Mission Scrip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quarter" idx="13"/>
          </p:nvPr>
        </p:nvSpPr>
        <p:spPr>
          <a:xfrm>
            <a:off x="15557500" y="2146300"/>
            <a:ext cx="6464300" cy="97028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</p:spPr>
        <p:txBody>
          <a:bodyPr anchor="b"/>
          <a:lstStyle>
            <a:lvl1pPr>
              <a:defRPr i="0" sz="9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15557500" y="2146300"/>
            <a:ext cx="6464300" cy="97028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</p:spPr>
        <p:txBody>
          <a:bodyPr anchor="b"/>
          <a:lstStyle>
            <a:lvl1pPr>
              <a:defRPr i="0" sz="9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sz="quarter" idx="13"/>
          </p:nvPr>
        </p:nvSpPr>
        <p:spPr>
          <a:xfrm>
            <a:off x="14478000" y="3619500"/>
            <a:ext cx="6083300" cy="913092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 sz="1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</p:spPr>
        <p:txBody>
          <a:bodyPr/>
          <a:lstStyle>
            <a:lvl1pPr marL="10160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050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3495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940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 sz="1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</p:spPr>
        <p:txBody>
          <a:bodyPr/>
          <a:lstStyle>
            <a:lvl1pPr marL="10160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050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3495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940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 sz="1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13284200" y="3898900"/>
            <a:ext cx="9359900" cy="8547100"/>
          </a:xfrm>
          <a:prstGeom prst="rect">
            <a:avLst/>
          </a:prstGeom>
        </p:spPr>
        <p:txBody>
          <a:bodyPr/>
          <a:lstStyle>
            <a:lvl1pPr marL="10160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050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3495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94000" indent="-698500">
              <a:spcBef>
                <a:spcPts val="690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i="0" sz="1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11067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5512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57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402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8847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i="0" sz="1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11067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5512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57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402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8847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i="0" sz="1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11067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5512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57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402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884714" indent="-789214" defTabSz="584200">
              <a:spcBef>
                <a:spcPts val="2400"/>
              </a:spcBef>
              <a:defRPr sz="5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 sz="1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045210" anchor="t"/>
          <a:lstStyle>
            <a:lvl1pPr marL="1016000" indent="-698500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indent="-698500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05000" indent="-698500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349500" indent="-698500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94000" indent="-698500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xfrm>
            <a:off x="1739900" y="1778000"/>
            <a:ext cx="20904200" cy="10147300"/>
          </a:xfrm>
          <a:prstGeom prst="rect">
            <a:avLst/>
          </a:prstGeom>
        </p:spPr>
        <p:txBody>
          <a:bodyPr/>
          <a:lstStyle>
            <a:lvl1pPr>
              <a:spcBef>
                <a:spcPts val="7300"/>
              </a:spcBef>
              <a:defRPr sz="5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>
              <a:spcBef>
                <a:spcPts val="7300"/>
              </a:spcBef>
              <a:defRPr sz="5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>
              <a:spcBef>
                <a:spcPts val="7300"/>
              </a:spcBef>
              <a:defRPr sz="5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>
              <a:spcBef>
                <a:spcPts val="7300"/>
              </a:spcBef>
              <a:defRPr sz="5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>
              <a:spcBef>
                <a:spcPts val="7300"/>
              </a:spcBef>
              <a:defRPr sz="5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2489200" y="355600"/>
            <a:ext cx="19405600" cy="3441700"/>
          </a:xfrm>
          <a:prstGeom prst="rect">
            <a:avLst/>
          </a:prstGeom>
        </p:spPr>
        <p:txBody>
          <a:bodyPr/>
          <a:lstStyle>
            <a:lvl1pPr>
              <a:defRPr i="0" sz="1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739900" y="4178300"/>
            <a:ext cx="20904200" cy="5359400"/>
          </a:xfrm>
          <a:prstGeom prst="rect">
            <a:avLst/>
          </a:prstGeom>
        </p:spPr>
        <p:txBody>
          <a:bodyPr/>
          <a:lstStyle>
            <a:lvl1pPr>
              <a:defRPr i="0" sz="1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sz="half" idx="13"/>
          </p:nvPr>
        </p:nvSpPr>
        <p:spPr>
          <a:xfrm>
            <a:off x="6388100" y="2298700"/>
            <a:ext cx="11607800" cy="72009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</p:spPr>
        <p:txBody>
          <a:bodyPr/>
          <a:lstStyle>
            <a:lvl1pPr>
              <a:defRPr i="0" sz="1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sz="half" idx="13"/>
          </p:nvPr>
        </p:nvSpPr>
        <p:spPr>
          <a:xfrm>
            <a:off x="6388100" y="2298700"/>
            <a:ext cx="11607800" cy="72009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</p:spPr>
        <p:txBody>
          <a:bodyPr/>
          <a:lstStyle>
            <a:lvl1pPr>
              <a:defRPr i="0" sz="1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69750" y="130937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9pPr>
    </p:titleStyle>
    <p:bodyStyle>
      <a:lvl1pPr marL="1117600" marR="0" indent="-8001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6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1pPr>
      <a:lvl2pPr marL="1562100" marR="0" indent="-8001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6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2pPr>
      <a:lvl3pPr marL="2006600" marR="0" indent="-8001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6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3pPr>
      <a:lvl4pPr marL="2451100" marR="0" indent="-8001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6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4pPr>
      <a:lvl5pPr marL="2895600" marR="0" indent="-8001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6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5pPr>
      <a:lvl6pPr marL="3251200" marR="0" indent="-8001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6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6pPr>
      <a:lvl7pPr marL="3606800" marR="0" indent="-8001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6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7pPr>
      <a:lvl8pPr marL="3962400" marR="0" indent="-8001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6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8pPr>
      <a:lvl9pPr marL="4318000" marR="0" indent="-8001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6000" u="none">
          <a:solidFill>
            <a:srgbClr val="262634"/>
          </a:solidFill>
          <a:uFillTx/>
          <a:latin typeface="+mj-lt"/>
          <a:ea typeface="+mj-ea"/>
          <a:cs typeface="+mj-cs"/>
          <a:sym typeface="Klinic Slab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github.com/alexbowe/cosmo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6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uccinct de Bruijn Graphs"/>
          <p:cNvSpPr txBox="1"/>
          <p:nvPr>
            <p:ph type="ctrTitle"/>
          </p:nvPr>
        </p:nvSpPr>
        <p:spPr>
          <a:xfrm>
            <a:off x="-57150" y="2433600"/>
            <a:ext cx="24498300" cy="5435601"/>
          </a:xfrm>
          <a:prstGeom prst="rect">
            <a:avLst/>
          </a:prstGeom>
        </p:spPr>
        <p:txBody>
          <a:bodyPr/>
          <a:lstStyle/>
          <a:p>
            <a:pPr>
              <a:defRPr i="1" sz="160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Succinct</a:t>
            </a:r>
          </a:p>
          <a:p>
            <a:pPr>
              <a:defRPr>
                <a:solidFill>
                  <a:srgbClr val="FF4D50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de Bruijn Graphs</a:t>
            </a:r>
          </a:p>
        </p:txBody>
      </p:sp>
      <p:sp>
        <p:nvSpPr>
          <p:cNvPr id="165" name="Alex Bowe"/>
          <p:cNvSpPr txBox="1"/>
          <p:nvPr/>
        </p:nvSpPr>
        <p:spPr>
          <a:xfrm>
            <a:off x="-57150" y="8581473"/>
            <a:ext cx="24498300" cy="1279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defRPr i="1" sz="8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Alex Bowe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98603" y="5100259"/>
            <a:ext cx="5357814" cy="671512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Construction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4982" y="7870318"/>
            <a:ext cx="7986836" cy="355858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Rectangle"/>
          <p:cNvSpPr/>
          <p:nvPr/>
        </p:nvSpPr>
        <p:spPr>
          <a:xfrm>
            <a:off x="13283722" y="5019783"/>
            <a:ext cx="1075935" cy="72531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" name="Rectangle"/>
          <p:cNvSpPr/>
          <p:nvPr/>
        </p:nvSpPr>
        <p:spPr>
          <a:xfrm>
            <a:off x="18121545" y="8374726"/>
            <a:ext cx="921619" cy="23026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6" name="T = $$$TACGACGTCGACT$"/>
          <p:cNvSpPr txBox="1"/>
          <p:nvPr/>
        </p:nvSpPr>
        <p:spPr>
          <a:xfrm>
            <a:off x="3709832" y="5434552"/>
            <a:ext cx="733713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44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T = $$$TACGACGTCGACT$</a:t>
            </a:r>
          </a:p>
        </p:txBody>
      </p:sp>
      <p:sp>
        <p:nvSpPr>
          <p:cNvPr id="297" name="Line"/>
          <p:cNvSpPr/>
          <p:nvPr/>
        </p:nvSpPr>
        <p:spPr>
          <a:xfrm flipV="1">
            <a:off x="18582354" y="6139872"/>
            <a:ext cx="1" cy="1436256"/>
          </a:xfrm>
          <a:prstGeom prst="line">
            <a:avLst/>
          </a:prstGeom>
          <a:ln w="508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8" name="Line"/>
          <p:cNvSpPr/>
          <p:nvPr/>
        </p:nvSpPr>
        <p:spPr>
          <a:xfrm>
            <a:off x="16703092" y="6213222"/>
            <a:ext cx="1" cy="2104931"/>
          </a:xfrm>
          <a:prstGeom prst="line">
            <a:avLst/>
          </a:prstGeom>
          <a:ln w="508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" name="rank"/>
          <p:cNvSpPr txBox="1"/>
          <p:nvPr/>
        </p:nvSpPr>
        <p:spPr>
          <a:xfrm>
            <a:off x="17652091" y="7148559"/>
            <a:ext cx="2444751" cy="1364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rank</a:t>
            </a:r>
          </a:p>
        </p:txBody>
      </p:sp>
      <p:sp>
        <p:nvSpPr>
          <p:cNvPr id="300" name="select"/>
          <p:cNvSpPr txBox="1"/>
          <p:nvPr/>
        </p:nvSpPr>
        <p:spPr>
          <a:xfrm>
            <a:off x="15480717" y="5146037"/>
            <a:ext cx="2444751" cy="1364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select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Construction</a:t>
            </a:r>
          </a:p>
        </p:txBody>
      </p:sp>
      <p:sp>
        <p:nvSpPr>
          <p:cNvPr id="305" name="Minus flags differentiate between incoming edges to same node"/>
          <p:cNvSpPr txBox="1"/>
          <p:nvPr/>
        </p:nvSpPr>
        <p:spPr>
          <a:xfrm>
            <a:off x="19002864" y="3133820"/>
            <a:ext cx="4071939" cy="178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 defTabSz="584200">
              <a:spcBef>
                <a:spcPts val="2400"/>
              </a:spcBef>
              <a:defRPr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Minus flags differentiate between incoming edges to same node</a:t>
            </a:r>
          </a:p>
        </p:txBody>
      </p:sp>
      <p:sp>
        <p:nvSpPr>
          <p:cNvPr id="306" name="Line"/>
          <p:cNvSpPr/>
          <p:nvPr/>
        </p:nvSpPr>
        <p:spPr>
          <a:xfrm>
            <a:off x="18382778" y="4456157"/>
            <a:ext cx="442051" cy="1340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17543" y="0"/>
                </a:moveTo>
                <a:cubicBezTo>
                  <a:pt x="17543" y="0"/>
                  <a:pt x="-4057" y="4694"/>
                  <a:pt x="678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pic>
        <p:nvPicPr>
          <p:cNvPr id="30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9480" y="7823572"/>
            <a:ext cx="8057839" cy="3607595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et bits mark last row of node"/>
          <p:cNvSpPr txBox="1"/>
          <p:nvPr/>
        </p:nvSpPr>
        <p:spPr>
          <a:xfrm>
            <a:off x="14053949" y="3391789"/>
            <a:ext cx="299107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 defTabSz="584200">
              <a:spcBef>
                <a:spcPts val="2400"/>
              </a:spcBef>
              <a:defRPr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Set bits mark last row of node</a:t>
            </a:r>
          </a:p>
        </p:txBody>
      </p:sp>
      <p:pic>
        <p:nvPicPr>
          <p:cNvPr id="30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33654" y="5847575"/>
            <a:ext cx="5357814" cy="671512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14180073" y="4456157"/>
            <a:ext cx="442051" cy="1340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17543" y="0"/>
                </a:moveTo>
                <a:cubicBezTo>
                  <a:pt x="17543" y="0"/>
                  <a:pt x="-4057" y="4694"/>
                  <a:pt x="678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311" name="T = $$$TACGACGTCGACT$"/>
          <p:cNvSpPr txBox="1"/>
          <p:nvPr/>
        </p:nvSpPr>
        <p:spPr>
          <a:xfrm>
            <a:off x="3709832" y="5434552"/>
            <a:ext cx="733713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44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T = $$$TACGACGTCGACT$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Construction</a:t>
            </a:r>
          </a:p>
        </p:txBody>
      </p:sp>
      <p:sp>
        <p:nvSpPr>
          <p:cNvPr id="316" name="cyclic property: don’t need to store full node labels"/>
          <p:cNvSpPr txBox="1"/>
          <p:nvPr/>
        </p:nvSpPr>
        <p:spPr>
          <a:xfrm>
            <a:off x="4604371" y="3102369"/>
            <a:ext cx="13994082" cy="1964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 defTabSz="584200">
              <a:spcBef>
                <a:spcPts val="2400"/>
              </a:spcBef>
              <a:defRPr sz="52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cyclic property: don’t need to store full node labels</a:t>
            </a:r>
          </a:p>
        </p:txBody>
      </p:sp>
      <p:sp>
        <p:nvSpPr>
          <p:cNvPr id="317" name="just last two columns (to count)"/>
          <p:cNvSpPr txBox="1"/>
          <p:nvPr/>
        </p:nvSpPr>
        <p:spPr>
          <a:xfrm>
            <a:off x="8905189" y="4458025"/>
            <a:ext cx="53924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32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just last two columns (to count)</a:t>
            </a:r>
          </a:p>
        </p:txBody>
      </p:sp>
      <p:pic>
        <p:nvPicPr>
          <p:cNvPr id="31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6903" y="5341657"/>
            <a:ext cx="6949018" cy="6732985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Line"/>
          <p:cNvSpPr/>
          <p:nvPr/>
        </p:nvSpPr>
        <p:spPr>
          <a:xfrm>
            <a:off x="6690249" y="9872109"/>
            <a:ext cx="2018111" cy="1053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4" h="21600" fill="norm" stroke="1" extrusionOk="0">
                <a:moveTo>
                  <a:pt x="44" y="21600"/>
                </a:moveTo>
                <a:cubicBezTo>
                  <a:pt x="44" y="21600"/>
                  <a:pt x="-1176" y="17618"/>
                  <a:pt x="9156" y="12387"/>
                </a:cubicBezTo>
                <a:cubicBezTo>
                  <a:pt x="15544" y="9153"/>
                  <a:pt x="18557" y="3521"/>
                  <a:pt x="20424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320" name="can store first positions"/>
          <p:cNvSpPr txBox="1"/>
          <p:nvPr/>
        </p:nvSpPr>
        <p:spPr>
          <a:xfrm>
            <a:off x="4459894" y="11057376"/>
            <a:ext cx="42674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32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can store first positions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3168" y="5473810"/>
            <a:ext cx="1176299" cy="6732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In Tot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In Total</a:t>
            </a:r>
          </a:p>
        </p:txBody>
      </p:sp>
      <p:pic>
        <p:nvPicPr>
          <p:cNvPr id="32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0033" y="4179093"/>
            <a:ext cx="3688817" cy="6732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m log(2σ) = m + m log(σ) bits"/>
          <p:cNvSpPr txBox="1"/>
          <p:nvPr/>
        </p:nvSpPr>
        <p:spPr>
          <a:xfrm>
            <a:off x="13319059" y="7107435"/>
            <a:ext cx="769671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584200">
              <a:defRPr sz="4600"/>
            </a:pPr>
            <a:r>
              <a:t>m log(2</a:t>
            </a:r>
            <a:r>
              <a:rPr>
                <a:uFill>
                  <a:solidFill>
                    <a:srgbClr val="000000"/>
                  </a:solidFill>
                </a:uFill>
              </a:rPr>
              <a:t>σ) = m + m</a:t>
            </a:r>
            <a:r>
              <a:t> log(</a:t>
            </a:r>
            <a:r>
              <a:rPr>
                <a:uFill>
                  <a:solidFill>
                    <a:srgbClr val="000000"/>
                  </a:solidFill>
                </a:uFill>
              </a:rPr>
              <a:t>σ) bits</a:t>
            </a:r>
          </a:p>
        </p:txBody>
      </p:sp>
      <p:sp>
        <p:nvSpPr>
          <p:cNvPr id="328" name="m bits"/>
          <p:cNvSpPr txBox="1"/>
          <p:nvPr/>
        </p:nvSpPr>
        <p:spPr>
          <a:xfrm>
            <a:off x="10033335" y="10769203"/>
            <a:ext cx="1670183" cy="839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584200">
              <a:defRPr sz="4600"/>
            </a:pPr>
            <a:r>
              <a:t>m</a:t>
            </a:r>
            <a:r>
              <a:rPr>
                <a:uFill>
                  <a:solidFill>
                    <a:srgbClr val="000000"/>
                  </a:solidFill>
                </a:uFill>
              </a:rPr>
              <a:t> bits</a:t>
            </a:r>
          </a:p>
        </p:txBody>
      </p:sp>
      <p:sp>
        <p:nvSpPr>
          <p:cNvPr id="329" name="for m edges:"/>
          <p:cNvSpPr txBox="1"/>
          <p:nvPr/>
        </p:nvSpPr>
        <p:spPr>
          <a:xfrm>
            <a:off x="5099403" y="4179093"/>
            <a:ext cx="3204835" cy="83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4600"/>
            </a:lvl1pPr>
          </a:lstStyle>
          <a:p>
            <a:pPr/>
            <a:r>
              <a:t>for m edges:</a:t>
            </a:r>
          </a:p>
        </p:txBody>
      </p:sp>
      <p:sp>
        <p:nvSpPr>
          <p:cNvPr id="330" name="σ log(m) bits"/>
          <p:cNvSpPr txBox="1"/>
          <p:nvPr/>
        </p:nvSpPr>
        <p:spPr>
          <a:xfrm>
            <a:off x="6180000" y="7107435"/>
            <a:ext cx="3371464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584200">
              <a:defRPr sz="4600"/>
            </a:pPr>
            <a:r>
              <a:rPr>
                <a:uFill>
                  <a:solidFill>
                    <a:srgbClr val="000000"/>
                  </a:solidFill>
                </a:uFill>
              </a:rPr>
              <a:t>σ log(</a:t>
            </a:r>
            <a:r>
              <a:t>m)</a:t>
            </a:r>
            <a:r>
              <a:rPr>
                <a:uFill>
                  <a:solidFill>
                    <a:srgbClr val="000000"/>
                  </a:solidFill>
                </a:uFill>
              </a:rPr>
              <a:t> bits</a:t>
            </a:r>
          </a:p>
        </p:txBody>
      </p:sp>
      <p:sp>
        <p:nvSpPr>
          <p:cNvPr id="331" name="Total:    2 + log(σ) + o(1) bits per edge = 4 bits for DNA (~2 compressed)"/>
          <p:cNvSpPr txBox="1"/>
          <p:nvPr/>
        </p:nvSpPr>
        <p:spPr>
          <a:xfrm>
            <a:off x="2248799" y="11992570"/>
            <a:ext cx="19867861" cy="9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584200">
              <a:defRPr sz="5000"/>
            </a:pPr>
            <a:r>
              <a:rPr b="1"/>
              <a:t>Total:</a:t>
            </a:r>
            <a:r>
              <a:t>    2 </a:t>
            </a:r>
            <a:r>
              <a:rPr>
                <a:uFill>
                  <a:solidFill>
                    <a:srgbClr val="000000"/>
                  </a:solidFill>
                </a:uFill>
              </a:rPr>
              <a:t>+ </a:t>
            </a:r>
            <a:r>
              <a:t>log(</a:t>
            </a:r>
            <a:r>
              <a:rPr>
                <a:uFill>
                  <a:solidFill>
                    <a:srgbClr val="000000"/>
                  </a:solidFill>
                </a:uFill>
              </a:rPr>
              <a:t>σ) + o(1) bits per edge = 4 bits for DNA (~2 compressed)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Table"/>
          <p:cNvGraphicFramePr/>
          <p:nvPr/>
        </p:nvGraphicFramePr>
        <p:xfrm>
          <a:off x="4017602" y="3559381"/>
          <a:ext cx="15830622" cy="72217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764402"/>
                <a:gridCol w="7766120"/>
                <a:gridCol w="3300098"/>
              </a:tblGrid>
              <a:tr h="120362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Assembler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Approach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1" sz="3200">
                          <a:solidFill>
                            <a:srgbClr val="262634"/>
                          </a:solidFill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Bits</a:t>
                      </a:r>
                    </a:p>
                    <a:p>
                      <a:pPr defTabSz="914400">
                        <a:tabLst>
                          <a:tab pos="914400" algn="l"/>
                        </a:tabLst>
                        <a:defRPr b="1" i="1" sz="3200">
                          <a:solidFill>
                            <a:srgbClr val="262634"/>
                          </a:solidFill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per edge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362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ABySS
[Simpson et al. 2009]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Distributed hash table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~300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362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Gossamer
[Conway et al. 2012]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Succinct bit vector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28.5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362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[Pell et al. 2011]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Bloom filter w/ false pos. edges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4~9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362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Minia
[Cikhi, Rizk 2012]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Bloom filter w/ aux. struct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13.5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362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BWT-inspired w/
succinct rank/select indices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4 + o(1)</a:t>
                      </a:r>
                    </a:p>
                    <a:p>
                      <a:pPr defTabSz="914400">
                        <a:defRPr sz="2600"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(~2 after compression)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36" name="Depending on k (here k = 27)"/>
          <p:cNvSpPr txBox="1"/>
          <p:nvPr/>
        </p:nvSpPr>
        <p:spPr>
          <a:xfrm>
            <a:off x="3994855" y="11030867"/>
            <a:ext cx="69651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defRPr sz="32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Depending on k (here </a:t>
            </a:r>
            <a:r>
              <a:rPr b="1">
                <a:latin typeface="Klinic Slab"/>
                <a:ea typeface="Klinic Slab"/>
                <a:cs typeface="Klinic Slab"/>
                <a:sym typeface="Klinic Slab"/>
              </a:rPr>
              <a:t>k = 27</a:t>
            </a:r>
            <a:r>
              <a:t>)</a:t>
            </a:r>
          </a:p>
        </p:txBody>
      </p:sp>
      <p:sp>
        <p:nvSpPr>
          <p:cNvPr id="337" name="Results: Size"/>
          <p:cNvSpPr txBox="1"/>
          <p:nvPr/>
        </p:nvSpPr>
        <p:spPr>
          <a:xfrm>
            <a:off x="4833937" y="357187"/>
            <a:ext cx="1471612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Results: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sults: Time"/>
          <p:cNvSpPr txBox="1"/>
          <p:nvPr>
            <p:ph type="title"/>
          </p:nvPr>
        </p:nvSpPr>
        <p:spPr>
          <a:xfrm>
            <a:off x="4233467" y="357187"/>
            <a:ext cx="15917066" cy="3429001"/>
          </a:xfrm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Results: Time</a:t>
            </a:r>
          </a:p>
        </p:txBody>
      </p:sp>
      <p:graphicFrame>
        <p:nvGraphicFramePr>
          <p:cNvPr id="340" name="Table"/>
          <p:cNvGraphicFramePr/>
          <p:nvPr/>
        </p:nvGraphicFramePr>
        <p:xfrm>
          <a:off x="4554427" y="4003774"/>
          <a:ext cx="15275146" cy="67098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185828"/>
                <a:gridCol w="4747290"/>
                <a:gridCol w="5342027"/>
              </a:tblGrid>
              <a:tr h="11183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Assembler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1" sz="3200">
                          <a:solidFill>
                            <a:srgbClr val="262634"/>
                          </a:solidFill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Gigabytes</a:t>
                      </a:r>
                    </a:p>
                    <a:p>
                      <a:pPr defTabSz="914400">
                        <a:tabLst>
                          <a:tab pos="914400" algn="l"/>
                        </a:tabLst>
                        <a:defRPr b="1" i="1" sz="3200">
                          <a:solidFill>
                            <a:srgbClr val="262634"/>
                          </a:solidFill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total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1" sz="3200">
                          <a:solidFill>
                            <a:srgbClr val="262634"/>
                          </a:solidFill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Time</a:t>
                      </a:r>
                    </a:p>
                    <a:p>
                      <a:pPr defTabSz="914400">
                        <a:tabLst>
                          <a:tab pos="914400" algn="l"/>
                        </a:tabLst>
                        <a:defRPr b="1" i="1" sz="3200">
                          <a:solidFill>
                            <a:srgbClr val="262634"/>
                          </a:solidFill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total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83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ABySS
[Simpson et al. 2009]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336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15 hours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83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Gossamer
[Conway et al. 2012]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32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50 hours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83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[Pell et al. 2011]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N/A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N/A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83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Minia
[Cikhi, Rizk 2012]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5.7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23 hours
6.4 hours for traversal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831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2.5 GB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120 hours
4.5 hours for traversal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41" name="k = 27"/>
          <p:cNvSpPr txBox="1"/>
          <p:nvPr/>
        </p:nvSpPr>
        <p:spPr>
          <a:xfrm>
            <a:off x="4838510" y="11156141"/>
            <a:ext cx="13394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defRPr sz="32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k = 27</a:t>
            </a:r>
          </a:p>
        </p:txBody>
      </p:sp>
      <p:sp>
        <p:nvSpPr>
          <p:cNvPr id="342" name="m = 5.3 billion"/>
          <p:cNvSpPr txBox="1"/>
          <p:nvPr/>
        </p:nvSpPr>
        <p:spPr>
          <a:xfrm>
            <a:off x="4812636" y="11718711"/>
            <a:ext cx="46791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defRPr sz="32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m = 5.3 billion</a:t>
            </a:r>
          </a:p>
        </p:txBody>
      </p:sp>
      <p:sp>
        <p:nvSpPr>
          <p:cNvPr id="343" name="human genome (NA18507)"/>
          <p:cNvSpPr txBox="1"/>
          <p:nvPr/>
        </p:nvSpPr>
        <p:spPr>
          <a:xfrm>
            <a:off x="9745265" y="3131939"/>
            <a:ext cx="48992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spcBef>
                <a:spcPts val="1200"/>
              </a:spcBef>
              <a:defRPr sz="32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human genome (NA18507)</a:t>
            </a:r>
          </a:p>
        </p:txBody>
      </p:sp>
      <p:sp>
        <p:nvSpPr>
          <p:cNvPr id="344" name="While Minia takes around 23 hours, ours takes 120 hours…"/>
          <p:cNvSpPr txBox="1"/>
          <p:nvPr/>
        </p:nvSpPr>
        <p:spPr>
          <a:xfrm>
            <a:off x="9824742" y="11253320"/>
            <a:ext cx="9746622" cy="1026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defRPr sz="3200">
                <a:latin typeface="+mj-lt"/>
                <a:ea typeface="+mj-ea"/>
                <a:cs typeface="+mj-cs"/>
                <a:sym typeface="Klinic Slab Medium"/>
              </a:defRPr>
            </a:pPr>
            <a:r>
              <a:t>While Minia takes around 23 hours, ours takes 120 hours</a:t>
            </a:r>
          </a:p>
          <a:p>
            <a:pPr algn="l" defTabSz="584200">
              <a:defRPr sz="3200">
                <a:latin typeface="+mj-lt"/>
                <a:ea typeface="+mj-ea"/>
                <a:cs typeface="+mj-cs"/>
                <a:sym typeface="Klinic Slab Medium"/>
              </a:defRPr>
            </a:pPr>
            <a:r>
              <a:t>because we use an </a:t>
            </a:r>
            <a:r>
              <a:rPr b="1">
                <a:latin typeface="Klinic Slab"/>
                <a:ea typeface="Klinic Slab"/>
                <a:cs typeface="Klinic Slab"/>
                <a:sym typeface="Klinic Slab"/>
              </a:rPr>
              <a:t>unoptimised k-mer counting method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Variable Order de Bruijn Graphs"/>
          <p:cNvSpPr txBox="1"/>
          <p:nvPr>
            <p:ph type="title"/>
          </p:nvPr>
        </p:nvSpPr>
        <p:spPr>
          <a:xfrm>
            <a:off x="-57150" y="3644461"/>
            <a:ext cx="24498301" cy="5435601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defTabSz="825500">
              <a:defRPr i="1" sz="16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Variable Order</a:t>
            </a:r>
          </a:p>
          <a:p>
            <a:pPr defTabSz="825500">
              <a:defRPr sz="17000">
                <a:solidFill>
                  <a:srgbClr val="FF4D50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de Bruijn Graphs</a:t>
            </a:r>
          </a:p>
        </p:txBody>
      </p:sp>
      <p:sp>
        <p:nvSpPr>
          <p:cNvPr id="349" name="Alex Bowe, Christina Boucher, Travis Gagie, Simon J. Puglisi, Kunihiko Sadakane"/>
          <p:cNvSpPr txBox="1"/>
          <p:nvPr/>
        </p:nvSpPr>
        <p:spPr>
          <a:xfrm>
            <a:off x="5522231" y="9731286"/>
            <a:ext cx="14028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Alex Bowe</a:t>
            </a:r>
            <a:r>
              <a:t>, Christina Boucher, Travis Gagie, Simon J. Puglisi, Kunihiko Sadakane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overage is not uniform"/>
          <p:cNvSpPr txBox="1"/>
          <p:nvPr>
            <p:ph type="title"/>
          </p:nvPr>
        </p:nvSpPr>
        <p:spPr>
          <a:xfrm>
            <a:off x="1385887" y="357187"/>
            <a:ext cx="21612226" cy="3429001"/>
          </a:xfrm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Coverage is not uniform</a:t>
            </a:r>
          </a:p>
        </p:txBody>
      </p:sp>
      <p:pic>
        <p:nvPicPr>
          <p:cNvPr id="352" name="Screen Shot 2014-11-30 at 4.44.20 PM.png" descr="Screen Shot 2014-11-30 at 4.44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0400" y="3215902"/>
            <a:ext cx="12903200" cy="100076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quare"/>
          <p:cNvSpPr/>
          <p:nvPr/>
        </p:nvSpPr>
        <p:spPr>
          <a:xfrm>
            <a:off x="9194800" y="3041650"/>
            <a:ext cx="717550" cy="717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" name="Square"/>
          <p:cNvSpPr/>
          <p:nvPr/>
        </p:nvSpPr>
        <p:spPr>
          <a:xfrm>
            <a:off x="5892800" y="9188450"/>
            <a:ext cx="717550" cy="717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" name="Square"/>
          <p:cNvSpPr/>
          <p:nvPr/>
        </p:nvSpPr>
        <p:spPr>
          <a:xfrm>
            <a:off x="12401550" y="8115300"/>
            <a:ext cx="717550" cy="717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" name="Reads"/>
          <p:cNvSpPr txBox="1"/>
          <p:nvPr/>
        </p:nvSpPr>
        <p:spPr>
          <a:xfrm>
            <a:off x="10720199" y="5759838"/>
            <a:ext cx="122555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3000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Reads</a:t>
            </a:r>
          </a:p>
        </p:txBody>
      </p:sp>
      <p:sp>
        <p:nvSpPr>
          <p:cNvPr id="357" name="k = 4 dBG"/>
          <p:cNvSpPr txBox="1"/>
          <p:nvPr/>
        </p:nvSpPr>
        <p:spPr>
          <a:xfrm>
            <a:off x="14600049" y="10414889"/>
            <a:ext cx="18542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3000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k = 4 dBG</a:t>
            </a:r>
          </a:p>
        </p:txBody>
      </p:sp>
      <p:sp>
        <p:nvSpPr>
          <p:cNvPr id="358" name="k = 3 dBG"/>
          <p:cNvSpPr txBox="1"/>
          <p:nvPr/>
        </p:nvSpPr>
        <p:spPr>
          <a:xfrm>
            <a:off x="8626475" y="12224639"/>
            <a:ext cx="18542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3000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k = 3 dBG</a:t>
            </a:r>
          </a:p>
        </p:txBody>
      </p:sp>
      <p:sp>
        <p:nvSpPr>
          <p:cNvPr id="359" name="low coverage"/>
          <p:cNvSpPr txBox="1"/>
          <p:nvPr/>
        </p:nvSpPr>
        <p:spPr>
          <a:xfrm>
            <a:off x="6675249" y="7481189"/>
            <a:ext cx="244475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low coverage</a:t>
            </a:r>
          </a:p>
        </p:txBody>
      </p:sp>
      <p:sp>
        <p:nvSpPr>
          <p:cNvPr id="360" name="high coverage"/>
          <p:cNvSpPr txBox="1"/>
          <p:nvPr/>
        </p:nvSpPr>
        <p:spPr>
          <a:xfrm>
            <a:off x="14045604" y="4999631"/>
            <a:ext cx="244475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high coverage</a:t>
            </a:r>
          </a:p>
        </p:txBody>
      </p:sp>
      <p:sp>
        <p:nvSpPr>
          <p:cNvPr id="361" name="tangled (8 contigs)"/>
          <p:cNvSpPr txBox="1"/>
          <p:nvPr/>
        </p:nvSpPr>
        <p:spPr>
          <a:xfrm>
            <a:off x="4268599" y="11360340"/>
            <a:ext cx="2444751" cy="136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spcBef>
                <a:spcPts val="2400"/>
              </a:spcBef>
              <a:defRPr sz="3000">
                <a:solidFill>
                  <a:srgbClr val="FF4055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tangled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(8 contigs)</a:t>
            </a:r>
          </a:p>
        </p:txBody>
      </p:sp>
      <p:sp>
        <p:nvSpPr>
          <p:cNvPr id="362" name="fragmented (3 contigs)"/>
          <p:cNvSpPr txBox="1"/>
          <p:nvPr/>
        </p:nvSpPr>
        <p:spPr>
          <a:xfrm>
            <a:off x="18244949" y="11483756"/>
            <a:ext cx="244475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spcBef>
                <a:spcPts val="2400"/>
              </a:spcBef>
              <a:defRPr sz="3000">
                <a:solidFill>
                  <a:srgbClr val="FF4055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fragmented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(3 contigs)</a:t>
            </a:r>
          </a:p>
        </p:txBody>
      </p:sp>
      <p:sp>
        <p:nvSpPr>
          <p:cNvPr id="363" name="Line"/>
          <p:cNvSpPr/>
          <p:nvPr/>
        </p:nvSpPr>
        <p:spPr>
          <a:xfrm>
            <a:off x="8696620" y="3312438"/>
            <a:ext cx="3390676" cy="5143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3" h="21490" fill="norm" stroke="1" extrusionOk="0">
                <a:moveTo>
                  <a:pt x="16016" y="0"/>
                </a:moveTo>
                <a:cubicBezTo>
                  <a:pt x="11913" y="73"/>
                  <a:pt x="8007" y="1151"/>
                  <a:pt x="5037" y="3017"/>
                </a:cubicBezTo>
                <a:cubicBezTo>
                  <a:pt x="2690" y="4491"/>
                  <a:pt x="1037" y="6399"/>
                  <a:pt x="350" y="8511"/>
                </a:cubicBezTo>
                <a:cubicBezTo>
                  <a:pt x="-287" y="10468"/>
                  <a:pt x="-53" y="12538"/>
                  <a:pt x="1032" y="14487"/>
                </a:cubicBezTo>
                <a:cubicBezTo>
                  <a:pt x="2036" y="16291"/>
                  <a:pt x="3742" y="17881"/>
                  <a:pt x="5978" y="19088"/>
                </a:cubicBezTo>
                <a:cubicBezTo>
                  <a:pt x="8356" y="20373"/>
                  <a:pt x="11243" y="21178"/>
                  <a:pt x="14300" y="21416"/>
                </a:cubicBezTo>
                <a:cubicBezTo>
                  <a:pt x="16662" y="21600"/>
                  <a:pt x="19055" y="21438"/>
                  <a:pt x="21313" y="20939"/>
                </a:cubicBezTo>
              </a:path>
            </a:pathLst>
          </a:custGeom>
          <a:ln w="38100">
            <a:solidFill>
              <a:srgbClr val="FF4055"/>
            </a:solidFill>
            <a:custDash>
              <a:ds d="600000" sp="600000"/>
            </a:custDash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4" name="Line"/>
          <p:cNvSpPr/>
          <p:nvPr/>
        </p:nvSpPr>
        <p:spPr>
          <a:xfrm rot="13857302">
            <a:off x="10361024" y="4082828"/>
            <a:ext cx="4269100" cy="3051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8" h="21484" fill="norm" stroke="1" extrusionOk="0">
                <a:moveTo>
                  <a:pt x="451" y="0"/>
                </a:moveTo>
                <a:cubicBezTo>
                  <a:pt x="-342" y="3590"/>
                  <a:pt x="-34" y="7162"/>
                  <a:pt x="943" y="10486"/>
                </a:cubicBezTo>
                <a:cubicBezTo>
                  <a:pt x="2247" y="14922"/>
                  <a:pt x="4800" y="18284"/>
                  <a:pt x="7868" y="20066"/>
                </a:cubicBezTo>
                <a:cubicBezTo>
                  <a:pt x="9683" y="21120"/>
                  <a:pt x="11660" y="21600"/>
                  <a:pt x="13678" y="21461"/>
                </a:cubicBezTo>
                <a:cubicBezTo>
                  <a:pt x="16428" y="21271"/>
                  <a:pt x="19028" y="20045"/>
                  <a:pt x="21258" y="17538"/>
                </a:cubicBezTo>
              </a:path>
            </a:pathLst>
          </a:custGeom>
          <a:ln w="38100">
            <a:solidFill>
              <a:srgbClr val="FF4055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Iterative de Bruijn graphs"/>
          <p:cNvSpPr txBox="1"/>
          <p:nvPr>
            <p:ph type="title"/>
          </p:nvPr>
        </p:nvSpPr>
        <p:spPr>
          <a:xfrm>
            <a:off x="1385887" y="357187"/>
            <a:ext cx="21612226" cy="3429001"/>
          </a:xfrm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Iterative de Bruijn graphs</a:t>
            </a:r>
          </a:p>
        </p:txBody>
      </p:sp>
      <p:pic>
        <p:nvPicPr>
          <p:cNvPr id="369" name="Screen Shot 2014-11-30 at 5.05.21 PM.png" descr="Screen Shot 2014-11-30 at 5.05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6400" y="3905250"/>
            <a:ext cx="8331200" cy="838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factor t slowdown (for t steps of k)"/>
          <p:cNvSpPr txBox="1"/>
          <p:nvPr/>
        </p:nvSpPr>
        <p:spPr>
          <a:xfrm>
            <a:off x="2855490" y="8759762"/>
            <a:ext cx="5741815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spcBef>
                <a:spcPts val="2400"/>
              </a:spcBef>
              <a:defRPr sz="4100">
                <a:solidFill>
                  <a:srgbClr val="FF4055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rPr b="1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rPr>
              <a:t>factor t slowdown</a:t>
            </a:r>
            <a:br>
              <a:rPr b="1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rPr>
            </a:br>
            <a:r>
              <a:rPr b="1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rPr>
              <a:t>(for t steps of 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Variable-order de Bruijn grap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Variable-order de Bruijn graphs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8671" y="3312956"/>
            <a:ext cx="8017678" cy="4558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7084" y="7168707"/>
            <a:ext cx="8184189" cy="519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94228" y="6958014"/>
            <a:ext cx="8184189" cy="5617441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Line"/>
          <p:cNvSpPr/>
          <p:nvPr/>
        </p:nvSpPr>
        <p:spPr>
          <a:xfrm rot="20955793">
            <a:off x="18087249" y="3928964"/>
            <a:ext cx="1107046" cy="1986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379" name="Line"/>
          <p:cNvSpPr/>
          <p:nvPr/>
        </p:nvSpPr>
        <p:spPr>
          <a:xfrm rot="9824527">
            <a:off x="17160440" y="4632964"/>
            <a:ext cx="782443" cy="1902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380" name="Fold"/>
          <p:cNvSpPr txBox="1"/>
          <p:nvPr/>
        </p:nvSpPr>
        <p:spPr>
          <a:xfrm>
            <a:off x="19183390" y="3797498"/>
            <a:ext cx="1428586" cy="118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 defTabSz="584200">
              <a:spcBef>
                <a:spcPts val="2400"/>
              </a:spcBef>
              <a:defRPr b="1" sz="4000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Fold</a:t>
            </a:r>
          </a:p>
        </p:txBody>
      </p:sp>
      <p:sp>
        <p:nvSpPr>
          <p:cNvPr id="381" name="Unfold"/>
          <p:cNvSpPr txBox="1"/>
          <p:nvPr/>
        </p:nvSpPr>
        <p:spPr>
          <a:xfrm>
            <a:off x="15201910" y="5473078"/>
            <a:ext cx="1836595" cy="118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584200">
              <a:spcBef>
                <a:spcPts val="2400"/>
              </a:spcBef>
              <a:defRPr b="1" sz="40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Unf</a:t>
            </a:r>
            <a:r>
              <a:rPr>
                <a:uFill>
                  <a:solidFill>
                    <a:srgbClr val="000000"/>
                  </a:solidFill>
                </a:uFill>
              </a:rPr>
              <a:t>old</a:t>
            </a:r>
          </a:p>
        </p:txBody>
      </p:sp>
      <p:sp>
        <p:nvSpPr>
          <p:cNvPr id="382" name="Line"/>
          <p:cNvSpPr/>
          <p:nvPr/>
        </p:nvSpPr>
        <p:spPr>
          <a:xfrm rot="15256681">
            <a:off x="4973146" y="3906100"/>
            <a:ext cx="1107046" cy="1986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383" name="Line"/>
          <p:cNvSpPr/>
          <p:nvPr/>
        </p:nvSpPr>
        <p:spPr>
          <a:xfrm rot="3540630">
            <a:off x="6468956" y="4811169"/>
            <a:ext cx="782443" cy="1902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384" name="Fold"/>
          <p:cNvSpPr txBox="1"/>
          <p:nvPr/>
        </p:nvSpPr>
        <p:spPr>
          <a:xfrm>
            <a:off x="7339334" y="5664006"/>
            <a:ext cx="1428587" cy="118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 defTabSz="584200">
              <a:spcBef>
                <a:spcPts val="2400"/>
              </a:spcBef>
              <a:defRPr b="1" sz="4000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Fold</a:t>
            </a:r>
          </a:p>
        </p:txBody>
      </p:sp>
      <p:sp>
        <p:nvSpPr>
          <p:cNvPr id="385" name="Unfold"/>
          <p:cNvSpPr txBox="1"/>
          <p:nvPr/>
        </p:nvSpPr>
        <p:spPr>
          <a:xfrm>
            <a:off x="3364015" y="3797498"/>
            <a:ext cx="1836595" cy="118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584200">
              <a:spcBef>
                <a:spcPts val="2400"/>
              </a:spcBef>
              <a:defRPr b="1" sz="40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Unf</a:t>
            </a:r>
            <a:r>
              <a:rPr>
                <a:uFill>
                  <a:solidFill>
                    <a:srgbClr val="000000"/>
                  </a:solidFill>
                </a:uFill>
              </a:rPr>
              <a:t>old</a:t>
            </a:r>
          </a:p>
        </p:txBody>
      </p:sp>
      <p:sp>
        <p:nvSpPr>
          <p:cNvPr id="386" name="Line"/>
          <p:cNvSpPr/>
          <p:nvPr/>
        </p:nvSpPr>
        <p:spPr>
          <a:xfrm>
            <a:off x="10879623" y="10020734"/>
            <a:ext cx="2646255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" name="Line"/>
          <p:cNvSpPr/>
          <p:nvPr/>
        </p:nvSpPr>
        <p:spPr>
          <a:xfrm flipH="1">
            <a:off x="10854223" y="10592234"/>
            <a:ext cx="261577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" name="Unfold"/>
          <p:cNvSpPr txBox="1"/>
          <p:nvPr/>
        </p:nvSpPr>
        <p:spPr>
          <a:xfrm>
            <a:off x="11243812" y="10751479"/>
            <a:ext cx="1836595" cy="118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584200">
              <a:spcBef>
                <a:spcPts val="2400"/>
              </a:spcBef>
              <a:defRPr b="1" sz="40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Unf</a:t>
            </a:r>
            <a:r>
              <a:rPr>
                <a:uFill>
                  <a:solidFill>
                    <a:srgbClr val="000000"/>
                  </a:solidFill>
                </a:uFill>
              </a:rPr>
              <a:t>old</a:t>
            </a:r>
          </a:p>
        </p:txBody>
      </p:sp>
      <p:sp>
        <p:nvSpPr>
          <p:cNvPr id="389" name="Fold"/>
          <p:cNvSpPr txBox="1"/>
          <p:nvPr/>
        </p:nvSpPr>
        <p:spPr>
          <a:xfrm>
            <a:off x="11488457" y="8949483"/>
            <a:ext cx="1428587" cy="118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 defTabSz="584200">
              <a:spcBef>
                <a:spcPts val="2400"/>
              </a:spcBef>
              <a:defRPr b="1" sz="4000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Fold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68" name="Sequencing and de Bruijn Graph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Sequencing and de Bruijn Graphs</a:t>
            </a:r>
          </a:p>
          <a:p>
            <a:pPr/>
            <a:r>
              <a:t>Succinct de Bruijn Graphs (“BOSS”)</a:t>
            </a:r>
          </a:p>
          <a:p>
            <a:pPr/>
            <a:r>
              <a:t>Variable Order de Bruijn Graphs</a:t>
            </a:r>
          </a:p>
          <a:p>
            <a:pPr/>
            <a:r>
              <a:t>Coloured de Bruijn Graphs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ducing k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Reducing k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7760" y="4562871"/>
            <a:ext cx="6408480" cy="6965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ducing k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Reducing k</a:t>
            </a:r>
          </a:p>
        </p:txBody>
      </p:sp>
      <p:sp>
        <p:nvSpPr>
          <p:cNvPr id="399" name="This should have a minus flag…"/>
          <p:cNvSpPr txBox="1"/>
          <p:nvPr/>
        </p:nvSpPr>
        <p:spPr>
          <a:xfrm>
            <a:off x="16187549" y="4668139"/>
            <a:ext cx="290053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 defTabSz="584200">
              <a:spcBef>
                <a:spcPts val="2400"/>
              </a:spcBef>
              <a:defRPr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This should have a minus flag…</a:t>
            </a:r>
          </a:p>
        </p:txBody>
      </p:sp>
      <p:sp>
        <p:nvSpPr>
          <p:cNvPr id="400" name="Line"/>
          <p:cNvSpPr/>
          <p:nvPr/>
        </p:nvSpPr>
        <p:spPr>
          <a:xfrm rot="4736605">
            <a:off x="15548446" y="5451472"/>
            <a:ext cx="715205" cy="1694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75060" y="4569222"/>
            <a:ext cx="6408480" cy="696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ducing k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Reducing k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75060" y="4569221"/>
            <a:ext cx="6408480" cy="6965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Longest Common Suffixes"/>
          <p:cNvSpPr txBox="1"/>
          <p:nvPr/>
        </p:nvSpPr>
        <p:spPr>
          <a:xfrm>
            <a:off x="4118815" y="1134070"/>
            <a:ext cx="16131668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Longest Common Suffixes</a:t>
            </a:r>
          </a:p>
        </p:txBody>
      </p:sp>
      <p:pic>
        <p:nvPicPr>
          <p:cNvPr id="4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9801" y="4581921"/>
            <a:ext cx="5965399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m log(t) bits"/>
          <p:cNvSpPr txBox="1"/>
          <p:nvPr/>
        </p:nvSpPr>
        <p:spPr>
          <a:xfrm>
            <a:off x="6405357" y="10724554"/>
            <a:ext cx="300078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4600"/>
            </a:pPr>
            <a:r>
              <a:t>m log(t</a:t>
            </a:r>
            <a:r>
              <a:rPr>
                <a:uFill>
                  <a:solidFill>
                    <a:srgbClr val="000000"/>
                  </a:solidFill>
                </a:uFill>
              </a:rPr>
              <a:t>) bits</a:t>
            </a:r>
          </a:p>
        </p:txBody>
      </p:sp>
      <p:sp>
        <p:nvSpPr>
          <p:cNvPr id="413" name="for t different k values  (or 2m bits w/ RMQ)"/>
          <p:cNvSpPr txBox="1"/>
          <p:nvPr/>
        </p:nvSpPr>
        <p:spPr>
          <a:xfrm>
            <a:off x="6258123" y="11567112"/>
            <a:ext cx="329525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800"/>
            </a:pPr>
            <a:r>
              <a:t>for t different k values</a:t>
            </a:r>
            <a:br/>
            <a:br/>
            <a:r>
              <a:t>(or 2m </a:t>
            </a:r>
            <a:r>
              <a:rPr>
                <a:uFill>
                  <a:solidFill>
                    <a:srgbClr val="000000"/>
                  </a:solidFill>
                </a:uFill>
              </a:rPr>
              <a:t>bits w/ RMQ)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ongest Common Suffixes"/>
          <p:cNvSpPr txBox="1"/>
          <p:nvPr/>
        </p:nvSpPr>
        <p:spPr>
          <a:xfrm>
            <a:off x="4118815" y="1134070"/>
            <a:ext cx="16131668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Longest Common Suffixes</a:t>
            </a:r>
          </a:p>
        </p:txBody>
      </p:sp>
      <p:sp>
        <p:nvSpPr>
          <p:cNvPr id="418" name="Node of order k’: [start, end, k’] where LCS[start] &lt; k’, LCS[end+1] &lt; k’ k’ &gt;= LCS(start, end]"/>
          <p:cNvSpPr txBox="1"/>
          <p:nvPr/>
        </p:nvSpPr>
        <p:spPr>
          <a:xfrm>
            <a:off x="811627" y="4348595"/>
            <a:ext cx="8198744" cy="225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spcBef>
                <a:spcPts val="2400"/>
              </a:spcBef>
              <a:defRPr sz="4000">
                <a:latin typeface="+mj-lt"/>
                <a:ea typeface="+mj-ea"/>
                <a:cs typeface="+mj-cs"/>
                <a:sym typeface="Klinic Slab Medium"/>
              </a:defRPr>
            </a:pPr>
            <a:r>
              <a:rPr b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N</a:t>
            </a:r>
            <a:r>
              <a:rPr b="1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rPr>
              <a:t>ode of order k’</a:t>
            </a:r>
            <a:r>
              <a:rPr b="1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rPr>
              <a:t>:</a:t>
            </a:r>
            <a:r>
              <a:rPr>
                <a:uFill>
                  <a:solidFill>
                    <a:srgbClr val="000000"/>
                  </a:solidFill>
                </a:uFill>
              </a:rPr>
              <a:t> [start, end, k’]</a:t>
            </a:r>
            <a:br>
              <a:rPr sz="3800"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where LCS[start] &lt; k’, LCS[end+1] &lt; k’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k’ &gt;= LCS(start, end]</a:t>
            </a:r>
          </a:p>
        </p:txBody>
      </p:sp>
      <p:sp>
        <p:nvSpPr>
          <p:cNvPr id="419" name="Line"/>
          <p:cNvSpPr/>
          <p:nvPr/>
        </p:nvSpPr>
        <p:spPr>
          <a:xfrm rot="5721887">
            <a:off x="8366746" y="6059007"/>
            <a:ext cx="810972" cy="1520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21600"/>
                </a:moveTo>
                <a:cubicBezTo>
                  <a:pt x="0" y="21600"/>
                  <a:pt x="21600" y="16906"/>
                  <a:pt x="16865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420" name="m log(t) bits"/>
          <p:cNvSpPr txBox="1"/>
          <p:nvPr/>
        </p:nvSpPr>
        <p:spPr>
          <a:xfrm>
            <a:off x="6405357" y="10724554"/>
            <a:ext cx="300078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4600"/>
            </a:pPr>
            <a:r>
              <a:t>m log(t</a:t>
            </a:r>
            <a:r>
              <a:rPr>
                <a:uFill>
                  <a:solidFill>
                    <a:srgbClr val="000000"/>
                  </a:solidFill>
                </a:uFill>
              </a:rPr>
              <a:t>) bits</a:t>
            </a:r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5724" y="4577162"/>
            <a:ext cx="5973551" cy="697467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for t different k values  (or 2m bits w/ RMQ)"/>
          <p:cNvSpPr txBox="1"/>
          <p:nvPr/>
        </p:nvSpPr>
        <p:spPr>
          <a:xfrm>
            <a:off x="6258123" y="11567112"/>
            <a:ext cx="329525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800"/>
            </a:pPr>
            <a:r>
              <a:t>for t different k values</a:t>
            </a:r>
            <a:br/>
            <a:br/>
            <a:r>
              <a:t>(or 2m </a:t>
            </a:r>
            <a:r>
              <a:rPr>
                <a:uFill>
                  <a:solidFill>
                    <a:srgbClr val="000000"/>
                  </a:solidFill>
                </a:uFill>
              </a:rPr>
              <a:t>bits w/ RMQ)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old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Fold</a:t>
            </a:r>
          </a:p>
        </p:txBody>
      </p:sp>
      <p:sp>
        <p:nvSpPr>
          <p:cNvPr id="427" name="Easy to increase/decrease range if stored in Wavelet Tree…"/>
          <p:cNvSpPr txBox="1"/>
          <p:nvPr/>
        </p:nvSpPr>
        <p:spPr>
          <a:xfrm>
            <a:off x="1815310" y="4671418"/>
            <a:ext cx="7866959" cy="394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584200">
              <a:spcBef>
                <a:spcPts val="2400"/>
              </a:spcBef>
              <a:defRPr b="1" sz="4000">
                <a:latin typeface="Klinic Slab"/>
                <a:ea typeface="Klinic Slab"/>
                <a:cs typeface="Klinic Slab"/>
                <a:sym typeface="Klinic Slab"/>
              </a:defRPr>
            </a:pPr>
            <a:r>
              <a:rPr b="0">
                <a:latin typeface="+mj-lt"/>
                <a:ea typeface="+mj-ea"/>
                <a:cs typeface="+mj-cs"/>
                <a:sym typeface="Klinic Slab Medium"/>
              </a:rPr>
              <a:t>Easy to</a:t>
            </a:r>
            <a:r>
              <a:t> increase/decrease range</a:t>
            </a:r>
            <a:r>
              <a:rPr b="0">
                <a:latin typeface="+mj-lt"/>
                <a:ea typeface="+mj-ea"/>
                <a:cs typeface="+mj-cs"/>
                <a:sym typeface="Klinic Slab Medium"/>
              </a:rPr>
              <a:t> if</a:t>
            </a:r>
            <a:r>
              <a:t> </a:t>
            </a:r>
            <a:r>
              <a:rPr b="0">
                <a:latin typeface="+mj-lt"/>
                <a:ea typeface="+mj-ea"/>
                <a:cs typeface="+mj-cs"/>
                <a:sym typeface="Klinic Slab Medium"/>
              </a:rPr>
              <a:t>stored in </a:t>
            </a:r>
            <a:r>
              <a:t>Wavelet Tree</a:t>
            </a:r>
          </a:p>
          <a:p>
            <a:pPr algn="r" defTabSz="584200">
              <a:spcBef>
                <a:spcPts val="2400"/>
              </a:spcBef>
              <a:defRPr sz="4000">
                <a:latin typeface="+mj-lt"/>
                <a:ea typeface="+mj-ea"/>
                <a:cs typeface="+mj-cs"/>
                <a:sym typeface="Klinic Slab Medium"/>
              </a:defRPr>
            </a:pPr>
            <a:r>
              <a:t>[ </a:t>
            </a:r>
            <a:r>
              <a:rPr b="1">
                <a:latin typeface="Klinic Slab"/>
                <a:ea typeface="Klinic Slab"/>
                <a:cs typeface="Klinic Slab"/>
                <a:sym typeface="Klinic Slab"/>
              </a:rPr>
              <a:t>prev_lt(start, k’)</a:t>
            </a:r>
            <a:r>
              <a:t>, </a:t>
            </a:r>
            <a:r>
              <a:rPr b="1">
                <a:latin typeface="Klinic Slab"/>
                <a:ea typeface="Klinic Slab"/>
                <a:cs typeface="Klinic Slab"/>
                <a:sym typeface="Klinic Slab"/>
              </a:rPr>
              <a:t>next_lt(end, k’)</a:t>
            </a:r>
            <a:r>
              <a:t> )</a:t>
            </a:r>
          </a:p>
          <a:p>
            <a:pPr algn="r" defTabSz="584200">
              <a:spcBef>
                <a:spcPts val="2400"/>
              </a:spcBef>
              <a:defRPr sz="4000">
                <a:latin typeface="+mj-lt"/>
                <a:ea typeface="+mj-ea"/>
                <a:cs typeface="+mj-cs"/>
                <a:sym typeface="Klinic Slab Medium"/>
              </a:defRPr>
            </a:pPr>
            <a:r>
              <a:t>O(log t) time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67724" y="4577162"/>
            <a:ext cx="5973551" cy="6974676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Rectangle"/>
          <p:cNvSpPr/>
          <p:nvPr/>
        </p:nvSpPr>
        <p:spPr>
          <a:xfrm>
            <a:off x="15720291" y="4449618"/>
            <a:ext cx="4432518" cy="74603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30962" y="4577162"/>
            <a:ext cx="1205950" cy="6902699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Line"/>
          <p:cNvSpPr/>
          <p:nvPr/>
        </p:nvSpPr>
        <p:spPr>
          <a:xfrm>
            <a:off x="11613620" y="8361650"/>
            <a:ext cx="2639150" cy="203057"/>
          </a:xfrm>
          <a:prstGeom prst="line">
            <a:avLst/>
          </a:prstGeom>
          <a:ln w="508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2" name="Line"/>
          <p:cNvSpPr/>
          <p:nvPr/>
        </p:nvSpPr>
        <p:spPr>
          <a:xfrm flipV="1">
            <a:off x="11624685" y="7180082"/>
            <a:ext cx="2622226" cy="765933"/>
          </a:xfrm>
          <a:prstGeom prst="line">
            <a:avLst/>
          </a:prstGeom>
          <a:ln w="508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3" name="prev_lt"/>
          <p:cNvSpPr txBox="1"/>
          <p:nvPr/>
        </p:nvSpPr>
        <p:spPr>
          <a:xfrm>
            <a:off x="11700577" y="6365237"/>
            <a:ext cx="2444751" cy="1364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prev_lt</a:t>
            </a:r>
          </a:p>
        </p:txBody>
      </p:sp>
      <p:sp>
        <p:nvSpPr>
          <p:cNvPr id="434" name="next_lt"/>
          <p:cNvSpPr txBox="1"/>
          <p:nvPr/>
        </p:nvSpPr>
        <p:spPr>
          <a:xfrm>
            <a:off x="11700577" y="8127072"/>
            <a:ext cx="2444751" cy="136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next_lt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67724" y="4577162"/>
            <a:ext cx="5973551" cy="6974676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Rectangle"/>
          <p:cNvSpPr/>
          <p:nvPr/>
        </p:nvSpPr>
        <p:spPr>
          <a:xfrm>
            <a:off x="15720291" y="4449618"/>
            <a:ext cx="4432518" cy="74603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443208" y="3893483"/>
            <a:ext cx="4908949" cy="2791247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Fold"/>
          <p:cNvSpPr txBox="1"/>
          <p:nvPr/>
        </p:nvSpPr>
        <p:spPr>
          <a:xfrm>
            <a:off x="17730852" y="7352193"/>
            <a:ext cx="1836595" cy="118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r" defTabSz="584200">
              <a:spcBef>
                <a:spcPts val="2400"/>
              </a:spcBef>
              <a:defRPr b="1" sz="40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old</a:t>
            </a:r>
          </a:p>
        </p:txBody>
      </p:sp>
      <p:sp>
        <p:nvSpPr>
          <p:cNvPr id="439" name="Line"/>
          <p:cNvSpPr/>
          <p:nvPr/>
        </p:nvSpPr>
        <p:spPr>
          <a:xfrm>
            <a:off x="19873571" y="6951768"/>
            <a:ext cx="1" cy="1842523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43208" y="9061328"/>
            <a:ext cx="4908949" cy="311664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Circle"/>
          <p:cNvSpPr/>
          <p:nvPr/>
        </p:nvSpPr>
        <p:spPr>
          <a:xfrm>
            <a:off x="17241515" y="3826489"/>
            <a:ext cx="1147985" cy="1147986"/>
          </a:xfrm>
          <a:prstGeom prst="ellips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2" name="Circle"/>
          <p:cNvSpPr/>
          <p:nvPr/>
        </p:nvSpPr>
        <p:spPr>
          <a:xfrm>
            <a:off x="17362557" y="9224791"/>
            <a:ext cx="1147985" cy="1147985"/>
          </a:xfrm>
          <a:prstGeom prst="ellips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Unfold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Unfold</a:t>
            </a:r>
          </a:p>
        </p:txBody>
      </p:sp>
      <p:sp>
        <p:nvSpPr>
          <p:cNvPr id="447" name="range_lt(start, end, k’) -&gt; P = set of positions…"/>
          <p:cNvSpPr txBox="1"/>
          <p:nvPr/>
        </p:nvSpPr>
        <p:spPr>
          <a:xfrm>
            <a:off x="1236558" y="6056872"/>
            <a:ext cx="8445711" cy="394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584200">
              <a:spcBef>
                <a:spcPts val="2400"/>
              </a:spcBef>
              <a:defRPr b="1" sz="4000">
                <a:latin typeface="Klinic Slab"/>
                <a:ea typeface="Klinic Slab"/>
                <a:cs typeface="Klinic Slab"/>
                <a:sym typeface="Klinic Slab"/>
              </a:defRPr>
            </a:pPr>
          </a:p>
          <a:p>
            <a:pPr algn="r" defTabSz="584200">
              <a:spcBef>
                <a:spcPts val="2400"/>
              </a:spcBef>
              <a:defRPr b="1" sz="40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range_lt(start, end, k’) -&gt; P = set of positions</a:t>
            </a:r>
          </a:p>
          <a:p>
            <a:pPr algn="r" defTabSz="584200">
              <a:spcBef>
                <a:spcPts val="2400"/>
              </a:spcBef>
              <a:defRPr sz="4000">
                <a:latin typeface="+mj-lt"/>
                <a:ea typeface="+mj-ea"/>
                <a:cs typeface="+mj-cs"/>
                <a:sym typeface="Klinic Slab Medium"/>
              </a:defRPr>
            </a:pPr>
            <a:r>
              <a:t>O(|P| log t) time</a:t>
            </a:r>
          </a:p>
          <a:p>
            <a:pPr algn="r" defTabSz="584200">
              <a:spcBef>
                <a:spcPts val="2400"/>
              </a:spcBef>
              <a:defRPr i="1" sz="40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(easy to impl. using prev_lt iteratively)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67724" y="4577162"/>
            <a:ext cx="5973551" cy="6974676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Rectangle"/>
          <p:cNvSpPr/>
          <p:nvPr/>
        </p:nvSpPr>
        <p:spPr>
          <a:xfrm>
            <a:off x="15720291" y="4449618"/>
            <a:ext cx="4432518" cy="74603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Line"/>
          <p:cNvSpPr/>
          <p:nvPr/>
        </p:nvSpPr>
        <p:spPr>
          <a:xfrm flipH="1">
            <a:off x="11622527" y="7225578"/>
            <a:ext cx="2444751" cy="1"/>
          </a:xfrm>
          <a:prstGeom prst="line">
            <a:avLst/>
          </a:prstGeom>
          <a:ln w="508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30564" y="4583927"/>
            <a:ext cx="1206746" cy="6907252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Line"/>
          <p:cNvSpPr/>
          <p:nvPr/>
        </p:nvSpPr>
        <p:spPr>
          <a:xfrm flipH="1">
            <a:off x="11622527" y="8064500"/>
            <a:ext cx="2444751" cy="0"/>
          </a:xfrm>
          <a:prstGeom prst="line">
            <a:avLst/>
          </a:prstGeom>
          <a:ln w="508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3" name="range_lt"/>
          <p:cNvSpPr txBox="1"/>
          <p:nvPr/>
        </p:nvSpPr>
        <p:spPr>
          <a:xfrm>
            <a:off x="11622527" y="6947127"/>
            <a:ext cx="2444751" cy="136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range_lt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443208" y="3893483"/>
            <a:ext cx="4908949" cy="2791247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Unfold"/>
          <p:cNvSpPr txBox="1"/>
          <p:nvPr/>
        </p:nvSpPr>
        <p:spPr>
          <a:xfrm>
            <a:off x="17730852" y="7352193"/>
            <a:ext cx="1836595" cy="118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r" defTabSz="584200">
              <a:spcBef>
                <a:spcPts val="2400"/>
              </a:spcBef>
              <a:defRPr b="1" sz="40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Unf</a:t>
            </a:r>
            <a:r>
              <a:rPr>
                <a:uFill>
                  <a:solidFill>
                    <a:srgbClr val="000000"/>
                  </a:solidFill>
                </a:uFill>
              </a:rPr>
              <a:t>old</a:t>
            </a:r>
          </a:p>
        </p:txBody>
      </p:sp>
      <p:sp>
        <p:nvSpPr>
          <p:cNvPr id="456" name="Line"/>
          <p:cNvSpPr/>
          <p:nvPr/>
        </p:nvSpPr>
        <p:spPr>
          <a:xfrm flipV="1">
            <a:off x="19873570" y="7033702"/>
            <a:ext cx="1" cy="182306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43208" y="9061328"/>
            <a:ext cx="4908949" cy="311664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Circle"/>
          <p:cNvSpPr/>
          <p:nvPr/>
        </p:nvSpPr>
        <p:spPr>
          <a:xfrm>
            <a:off x="17241515" y="3826489"/>
            <a:ext cx="1147985" cy="1147986"/>
          </a:xfrm>
          <a:prstGeom prst="ellips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9" name="Circle"/>
          <p:cNvSpPr/>
          <p:nvPr/>
        </p:nvSpPr>
        <p:spPr>
          <a:xfrm>
            <a:off x="20013871" y="3808538"/>
            <a:ext cx="1147985" cy="1147986"/>
          </a:xfrm>
          <a:prstGeom prst="ellips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0" name="Circle"/>
          <p:cNvSpPr/>
          <p:nvPr/>
        </p:nvSpPr>
        <p:spPr>
          <a:xfrm>
            <a:off x="17362557" y="9224791"/>
            <a:ext cx="1147985" cy="1147985"/>
          </a:xfrm>
          <a:prstGeom prst="ellips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Interface</a:t>
            </a:r>
          </a:p>
        </p:txBody>
      </p:sp>
      <p:graphicFrame>
        <p:nvGraphicFramePr>
          <p:cNvPr id="465" name="Table"/>
          <p:cNvGraphicFramePr/>
          <p:nvPr/>
        </p:nvGraphicFramePr>
        <p:xfrm>
          <a:off x="3039196" y="4304109"/>
          <a:ext cx="18286680" cy="719732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185936"/>
                <a:gridCol w="8564019"/>
                <a:gridCol w="4536724"/>
              </a:tblGrid>
              <a:tr h="1199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Complexity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9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3600">
                          <a:latin typeface="+mj-lt"/>
                          <a:ea typeface="+mj-ea"/>
                          <a:cs typeface="+mj-cs"/>
                          <a:sym typeface="Klinic Slab Medium"/>
                        </a:rPr>
                        <a:t>shorter(v, k’)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3600">
                          <a:latin typeface="+mj-lt"/>
                          <a:ea typeface="+mj-ea"/>
                          <a:cs typeface="+mj-cs"/>
                          <a:sym typeface="Klinic Slab Medium"/>
                        </a:rPr>
                        <a:t>k’-order u with k’-length suffix of 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3600">
                          <a:latin typeface="+mj-lt"/>
                          <a:ea typeface="+mj-ea"/>
                          <a:cs typeface="+mj-cs"/>
                          <a:sym typeface="Klinic Slab Medium"/>
                        </a:rPr>
                        <a:t>O(log 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9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3600">
                          <a:latin typeface="+mj-lt"/>
                          <a:ea typeface="+mj-ea"/>
                          <a:cs typeface="+mj-cs"/>
                          <a:sym typeface="Klinic Slab Medium"/>
                        </a:rPr>
                        <a:t>longer(v, k’)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3600">
                          <a:latin typeface="+mj-lt"/>
                          <a:ea typeface="+mj-ea"/>
                          <a:cs typeface="+mj-cs"/>
                          <a:sym typeface="Klinic Slab Medium"/>
                        </a:rPr>
                        <a:t>k’-order {u} with k-length suffix of 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3600">
                          <a:latin typeface="+mj-lt"/>
                          <a:ea typeface="+mj-ea"/>
                          <a:cs typeface="+mj-cs"/>
                          <a:sym typeface="Klinic Slab Medium"/>
                        </a:rPr>
                        <a:t>O(|P| log 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9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maxlen(v, [c])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a max-order u with k-length suffix of 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O(1) or O(log </a:t>
                      </a: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σ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9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forward(v,c)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follow edge c from 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O(log </a:t>
                      </a: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σ + </a:t>
                      </a:r>
                      <a:r>
                        <a:t>log 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955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backward(v)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return predecessors of 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584200">
                        <a:spcBef>
                          <a:spcPts val="2400"/>
                        </a:spcBef>
                        <a:defRPr sz="3600"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O(</a:t>
                      </a: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σ log t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66" name="for t different k values"/>
          <p:cNvSpPr txBox="1"/>
          <p:nvPr/>
        </p:nvSpPr>
        <p:spPr>
          <a:xfrm>
            <a:off x="16918408" y="11750103"/>
            <a:ext cx="43439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36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 t different k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forward([i,j,k], c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forward([i,j,k], c)</a:t>
            </a:r>
          </a:p>
        </p:txBody>
      </p:sp>
      <p:sp>
        <p:nvSpPr>
          <p:cNvPr id="471" name="follow outgoing edge c - O(log σ + log t)"/>
          <p:cNvSpPr txBox="1"/>
          <p:nvPr/>
        </p:nvSpPr>
        <p:spPr>
          <a:xfrm>
            <a:off x="6218073" y="252114"/>
            <a:ext cx="11947853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follow outgoing edge c - O(log 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+ log t</a:t>
            </a:r>
            <a:r>
              <a:t>)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925" y="4581921"/>
            <a:ext cx="8349552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forward([3,6,1], T) -&gt;"/>
          <p:cNvSpPr txBox="1"/>
          <p:nvPr/>
        </p:nvSpPr>
        <p:spPr>
          <a:xfrm>
            <a:off x="7791894" y="12174760"/>
            <a:ext cx="7486968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forward([3,6,1], T) -&gt;</a:t>
            </a:r>
          </a:p>
        </p:txBody>
      </p:sp>
      <p:sp>
        <p:nvSpPr>
          <p:cNvPr id="474" name="Rectangle"/>
          <p:cNvSpPr/>
          <p:nvPr/>
        </p:nvSpPr>
        <p:spPr>
          <a:xfrm>
            <a:off x="7913437" y="4437945"/>
            <a:ext cx="1075934" cy="72531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forward([i,j,k], c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forward([i,j,k], c)</a:t>
            </a:r>
          </a:p>
        </p:txBody>
      </p:sp>
      <p:sp>
        <p:nvSpPr>
          <p:cNvPr id="479" name="follow outgoing edge c - O(log σ + log t)"/>
          <p:cNvSpPr txBox="1"/>
          <p:nvPr/>
        </p:nvSpPr>
        <p:spPr>
          <a:xfrm>
            <a:off x="6218073" y="252114"/>
            <a:ext cx="11947853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follow outgoing edge c - O(log 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+ log t</a:t>
            </a:r>
            <a:r>
              <a:t>)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1150" y="4581921"/>
            <a:ext cx="10158500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forward([3,6,1], T) -&gt;"/>
          <p:cNvSpPr txBox="1"/>
          <p:nvPr/>
        </p:nvSpPr>
        <p:spPr>
          <a:xfrm>
            <a:off x="7791894" y="12174760"/>
            <a:ext cx="7486968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forward([3,6,1], T) -&gt;</a:t>
            </a:r>
          </a:p>
        </p:txBody>
      </p:sp>
      <p:sp>
        <p:nvSpPr>
          <p:cNvPr id="482" name="Rectangle"/>
          <p:cNvSpPr/>
          <p:nvPr/>
        </p:nvSpPr>
        <p:spPr>
          <a:xfrm>
            <a:off x="7913437" y="4437945"/>
            <a:ext cx="1075934" cy="72531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73" name="Sequencing and de Bruijn Graph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Sequencing and de Bruijn Graphs</a:t>
            </a:r>
          </a:p>
          <a:p>
            <a:pPr/>
            <a:r>
              <a:t>Succinct de Bruijn Graphs (“BOSS”)</a:t>
            </a:r>
          </a:p>
          <a:p>
            <a:pPr>
              <a:defRPr b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Variable Order de Bruijn Graphs</a:t>
            </a:r>
          </a:p>
          <a:p>
            <a:pPr>
              <a:defRPr b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Coloured de Bruijn Graphs</a:t>
            </a:r>
          </a:p>
        </p:txBody>
      </p:sp>
      <p:sp>
        <p:nvSpPr>
          <p:cNvPr id="174" name="+ External construction + Larger experiments (scales well!) + 30% more time to construct, 3.5x bigger + Same peak RAM + HDD + Submitted to Bioinformatics TCBB (Aug 1)"/>
          <p:cNvSpPr txBox="1"/>
          <p:nvPr/>
        </p:nvSpPr>
        <p:spPr>
          <a:xfrm>
            <a:off x="14242324" y="4179383"/>
            <a:ext cx="9716349" cy="403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spcBef>
                <a:spcPts val="2400"/>
              </a:spcBef>
              <a:defRPr b="1" sz="4100">
                <a:solidFill>
                  <a:srgbClr val="242632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+ External construction</a:t>
            </a:r>
            <a:br/>
            <a:r>
              <a:t>+ Larger experiments (scales well!)</a:t>
            </a:r>
            <a:br/>
            <a:r>
              <a:t>+ 30% more time to construct, 3.5x bigger</a:t>
            </a:r>
            <a:br/>
            <a:r>
              <a:t>+ Same peak RAM + HDD</a:t>
            </a:r>
            <a:br/>
            <a:r>
              <a:t>+ Submitted to Bioinformatics TCBB (Aug 1)</a:t>
            </a:r>
          </a:p>
        </p:txBody>
      </p:sp>
      <p:sp>
        <p:nvSpPr>
          <p:cNvPr id="175" name="Line"/>
          <p:cNvSpPr/>
          <p:nvPr/>
        </p:nvSpPr>
        <p:spPr>
          <a:xfrm rot="5267688">
            <a:off x="14114163" y="7183359"/>
            <a:ext cx="1115898" cy="268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176" name="Line"/>
          <p:cNvSpPr/>
          <p:nvPr/>
        </p:nvSpPr>
        <p:spPr>
          <a:xfrm rot="5267688">
            <a:off x="12675145" y="9631504"/>
            <a:ext cx="438890" cy="2045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17543" y="0"/>
                </a:moveTo>
                <a:cubicBezTo>
                  <a:pt x="17543" y="0"/>
                  <a:pt x="-4057" y="4694"/>
                  <a:pt x="678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177" name="+ Implemented with sparse matrix + 18TB (Cortex) -&gt; 245 GB RAM + Submitted to Bioinformatics (Sep 12) + Resubmit after some small changes (Nov 9)"/>
          <p:cNvSpPr txBox="1"/>
          <p:nvPr/>
        </p:nvSpPr>
        <p:spPr>
          <a:xfrm>
            <a:off x="14180968" y="9508294"/>
            <a:ext cx="9839060" cy="40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spcBef>
                <a:spcPts val="2400"/>
              </a:spcBef>
              <a:defRPr b="1" sz="4100">
                <a:solidFill>
                  <a:srgbClr val="242632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+ Implemented with sparse matrix</a:t>
            </a:r>
            <a:br/>
            <a:r>
              <a:t>+ 18TB (Cortex) -&gt; 245 GB RAM</a:t>
            </a:r>
            <a:br/>
            <a:r>
              <a:t>+ Submitted to Bioinformatics (Sep 12)</a:t>
            </a:r>
            <a:br/>
            <a:r>
              <a:t>+ Resubmit after some small changes (Nov 9)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forward([i,j,k], c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forward([i,j,k], c)</a:t>
            </a:r>
          </a:p>
        </p:txBody>
      </p:sp>
      <p:sp>
        <p:nvSpPr>
          <p:cNvPr id="485" name="follow outgoing edge c - O(log σ + log t)"/>
          <p:cNvSpPr txBox="1"/>
          <p:nvPr/>
        </p:nvSpPr>
        <p:spPr>
          <a:xfrm>
            <a:off x="6218073" y="252114"/>
            <a:ext cx="11947853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follow outgoing edge c - O(log 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+ log t</a:t>
            </a:r>
            <a:r>
              <a:t>)</a:t>
            </a:r>
          </a:p>
        </p:txBody>
      </p:sp>
      <p:pic>
        <p:nvPicPr>
          <p:cNvPr id="4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1150" y="4582782"/>
            <a:ext cx="10158500" cy="7496836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forward([3,6,1], T) -&gt; [10,12,1]"/>
          <p:cNvSpPr txBox="1"/>
          <p:nvPr/>
        </p:nvSpPr>
        <p:spPr>
          <a:xfrm>
            <a:off x="7791894" y="12174760"/>
            <a:ext cx="8597012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forward([3,6,1], T) -&gt; [10,12,1]</a:t>
            </a:r>
          </a:p>
        </p:txBody>
      </p:sp>
      <p:sp>
        <p:nvSpPr>
          <p:cNvPr id="488" name="Rectangle"/>
          <p:cNvSpPr/>
          <p:nvPr/>
        </p:nvSpPr>
        <p:spPr>
          <a:xfrm>
            <a:off x="7913437" y="4437945"/>
            <a:ext cx="1075934" cy="72531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Use k-mer counter (DSK) to get unique k-mers, add reverse complements (RCs)…"/>
          <p:cNvSpPr txBox="1"/>
          <p:nvPr>
            <p:ph type="body" sz="half" idx="1"/>
          </p:nvPr>
        </p:nvSpPr>
        <p:spPr>
          <a:xfrm>
            <a:off x="459509" y="3249272"/>
            <a:ext cx="12263402" cy="9859057"/>
          </a:xfrm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242632"/>
                </a:solidFill>
              </a:defRPr>
            </a:pPr>
            <a:r>
              <a:t>Use k-mer counter (DSK) to get unique k-mers, add reverse complements (RCs)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Colex Sort (STXXL) two copies of the table in parallel: by source node (A), target node (B)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B-A : nodes requiring outgoing dummies (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colex</a:t>
            </a:r>
            <a:r>
              <a:t>)</a:t>
            </a:r>
            <a:br/>
            <a:r>
              <a:t>(= outgoing dummies in 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reverse lex</a:t>
            </a:r>
            <a:r>
              <a:t> order due to RCs). Delete B.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Generate $-shifts for incoming dummies ($ACG, $$AC, $$$A), avoiding duplicates using LCP values. Sort.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3-way merge A, O, and I, while streaming L and W, and LCS, Colour, (or any other data) to disk</a:t>
            </a:r>
          </a:p>
        </p:txBody>
      </p:sp>
      <p:sp>
        <p:nvSpPr>
          <p:cNvPr id="491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Construction</a:t>
            </a:r>
          </a:p>
        </p:txBody>
      </p:sp>
      <p:sp>
        <p:nvSpPr>
          <p:cNvPr id="492" name="can build LCP vector"/>
          <p:cNvSpPr txBox="1"/>
          <p:nvPr/>
        </p:nvSpPr>
        <p:spPr>
          <a:xfrm>
            <a:off x="8747288" y="8591970"/>
            <a:ext cx="3773433" cy="4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can build LCP vector</a:t>
            </a:r>
          </a:p>
        </p:txBody>
      </p:sp>
      <p:sp>
        <p:nvSpPr>
          <p:cNvPr id="493" name="Line"/>
          <p:cNvSpPr/>
          <p:nvPr/>
        </p:nvSpPr>
        <p:spPr>
          <a:xfrm rot="8336302">
            <a:off x="7770162" y="8057166"/>
            <a:ext cx="806740" cy="1430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494" name="A"/>
          <p:cNvSpPr txBox="1"/>
          <p:nvPr/>
        </p:nvSpPr>
        <p:spPr>
          <a:xfrm>
            <a:off x="16446048" y="9999729"/>
            <a:ext cx="46228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95" name="B"/>
          <p:cNvSpPr txBox="1"/>
          <p:nvPr/>
        </p:nvSpPr>
        <p:spPr>
          <a:xfrm>
            <a:off x="14368832" y="9999729"/>
            <a:ext cx="43129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</a:t>
            </a:r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69808" y="5240557"/>
            <a:ext cx="1982253" cy="431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81513" y="5240557"/>
            <a:ext cx="1982254" cy="4310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Use k-mer counter (DSK) to get unique k-mers, add reverse complements (RCs)…"/>
          <p:cNvSpPr txBox="1"/>
          <p:nvPr>
            <p:ph type="body" sz="half" idx="1"/>
          </p:nvPr>
        </p:nvSpPr>
        <p:spPr>
          <a:xfrm>
            <a:off x="459509" y="3249272"/>
            <a:ext cx="12263402" cy="9859057"/>
          </a:xfrm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242632"/>
                </a:solidFill>
              </a:defRPr>
            </a:pPr>
            <a:r>
              <a:t>Use k-mer counter (DSK) to get unique k-mers, add reverse complements (RCs)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Colex Sort (STXXL) two copies of the table in parallel: by source node (A), target node (B)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B-A : nodes requiring outgoing dummies (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colex</a:t>
            </a:r>
            <a:r>
              <a:t>)</a:t>
            </a:r>
            <a:br/>
            <a:r>
              <a:t>(= outgoing dummies in 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reverse lex</a:t>
            </a:r>
            <a:r>
              <a:t> order due to RCs). Delete B.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Generate $-shifts for incoming dummies ($ACG, $$AC, $$$A), avoiding duplicates using LCP values. Sort.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3-way merge A, O, and I, while streaming L and W, and LCS, Colour, (or any other data) to disk</a:t>
            </a:r>
          </a:p>
        </p:txBody>
      </p:sp>
      <p:sp>
        <p:nvSpPr>
          <p:cNvPr id="502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Construction</a:t>
            </a:r>
          </a:p>
        </p:txBody>
      </p:sp>
      <p:sp>
        <p:nvSpPr>
          <p:cNvPr id="503" name="can build LCP vector"/>
          <p:cNvSpPr txBox="1"/>
          <p:nvPr/>
        </p:nvSpPr>
        <p:spPr>
          <a:xfrm>
            <a:off x="8747288" y="8591970"/>
            <a:ext cx="3773433" cy="4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can build LCP vector</a:t>
            </a:r>
          </a:p>
        </p:txBody>
      </p:sp>
      <p:sp>
        <p:nvSpPr>
          <p:cNvPr id="504" name="Line"/>
          <p:cNvSpPr/>
          <p:nvPr/>
        </p:nvSpPr>
        <p:spPr>
          <a:xfrm rot="8336302">
            <a:off x="7770162" y="8057166"/>
            <a:ext cx="806740" cy="1430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505" name="A"/>
          <p:cNvSpPr txBox="1"/>
          <p:nvPr/>
        </p:nvSpPr>
        <p:spPr>
          <a:xfrm>
            <a:off x="16446048" y="9999729"/>
            <a:ext cx="46228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06" name="B"/>
          <p:cNvSpPr txBox="1"/>
          <p:nvPr/>
        </p:nvSpPr>
        <p:spPr>
          <a:xfrm>
            <a:off x="14368832" y="9999729"/>
            <a:ext cx="43129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07" name="B-A"/>
          <p:cNvSpPr txBox="1"/>
          <p:nvPr/>
        </p:nvSpPr>
        <p:spPr>
          <a:xfrm>
            <a:off x="18843374" y="9999729"/>
            <a:ext cx="9697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B-A</a:t>
            </a:r>
          </a:p>
        </p:txBody>
      </p:sp>
      <p:sp>
        <p:nvSpPr>
          <p:cNvPr id="508" name="GTA$"/>
          <p:cNvSpPr txBox="1"/>
          <p:nvPr/>
        </p:nvSpPr>
        <p:spPr>
          <a:xfrm>
            <a:off x="18710326" y="5299052"/>
            <a:ext cx="1235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GTA$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69808" y="5240557"/>
            <a:ext cx="1982253" cy="431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1513" y="5240557"/>
            <a:ext cx="1982254" cy="4310753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Rectangle"/>
          <p:cNvSpPr/>
          <p:nvPr/>
        </p:nvSpPr>
        <p:spPr>
          <a:xfrm>
            <a:off x="13888964" y="5971028"/>
            <a:ext cx="1391030" cy="347424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2" name="Line"/>
          <p:cNvSpPr/>
          <p:nvPr/>
        </p:nvSpPr>
        <p:spPr>
          <a:xfrm flipV="1">
            <a:off x="15287309" y="5608736"/>
            <a:ext cx="587099" cy="537339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3" name="Line"/>
          <p:cNvSpPr/>
          <p:nvPr/>
        </p:nvSpPr>
        <p:spPr>
          <a:xfrm>
            <a:off x="15890115" y="5596035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4" name="Rectangle"/>
          <p:cNvSpPr/>
          <p:nvPr/>
        </p:nvSpPr>
        <p:spPr>
          <a:xfrm>
            <a:off x="13871013" y="8471603"/>
            <a:ext cx="1391030" cy="347423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5" name="Line"/>
          <p:cNvSpPr/>
          <p:nvPr/>
        </p:nvSpPr>
        <p:spPr>
          <a:xfrm flipV="1">
            <a:off x="15277361" y="8486056"/>
            <a:ext cx="601184" cy="173900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6" name="Line"/>
          <p:cNvSpPr/>
          <p:nvPr/>
        </p:nvSpPr>
        <p:spPr>
          <a:xfrm>
            <a:off x="15872164" y="8477107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7" name="ACT$"/>
          <p:cNvSpPr txBox="1"/>
          <p:nvPr/>
        </p:nvSpPr>
        <p:spPr>
          <a:xfrm>
            <a:off x="18703963" y="8156606"/>
            <a:ext cx="124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ACT$</a:t>
            </a:r>
          </a:p>
        </p:txBody>
      </p:sp>
      <p:sp>
        <p:nvSpPr>
          <p:cNvPr id="518" name="-&gt; O"/>
          <p:cNvSpPr txBox="1"/>
          <p:nvPr/>
        </p:nvSpPr>
        <p:spPr>
          <a:xfrm>
            <a:off x="18822800" y="10652177"/>
            <a:ext cx="101092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-&gt; 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Use k-mer counter (DSK) to get unique k-mers, add reverse complements (RCs)…"/>
          <p:cNvSpPr txBox="1"/>
          <p:nvPr>
            <p:ph type="body" sz="half" idx="1"/>
          </p:nvPr>
        </p:nvSpPr>
        <p:spPr>
          <a:xfrm>
            <a:off x="459509" y="3249272"/>
            <a:ext cx="12263402" cy="9859057"/>
          </a:xfrm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242632"/>
                </a:solidFill>
              </a:defRPr>
            </a:pPr>
            <a:r>
              <a:t>Use k-mer counter (DSK) to get unique k-mers, add reverse complements (RCs)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Colex Sort (STXXL) two copies of the table in parallel: by source node (A), target node (B)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B-A : nodes requiring outgoing dummies (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colex</a:t>
            </a:r>
            <a:r>
              <a:t>)</a:t>
            </a:r>
            <a:br/>
            <a:r>
              <a:t>(= outgoing dummies in 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reverse lex</a:t>
            </a:r>
            <a:r>
              <a:t> order due to RCs). Delete B.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Generate $-shifts for incoming dummies ($ACG, $$AC, $$$A), avoiding duplicates using LCP values. Sort.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3-way merge A, O, and I, while streaming L and W, and LCS, Colour, (or any other data) to disk</a:t>
            </a:r>
          </a:p>
        </p:txBody>
      </p:sp>
      <p:sp>
        <p:nvSpPr>
          <p:cNvPr id="521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Construction</a:t>
            </a:r>
          </a:p>
        </p:txBody>
      </p:sp>
      <p:sp>
        <p:nvSpPr>
          <p:cNvPr id="522" name="can build LCP vector"/>
          <p:cNvSpPr txBox="1"/>
          <p:nvPr/>
        </p:nvSpPr>
        <p:spPr>
          <a:xfrm>
            <a:off x="8747288" y="8591970"/>
            <a:ext cx="3773433" cy="4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can build LCP vector</a:t>
            </a:r>
          </a:p>
        </p:txBody>
      </p:sp>
      <p:sp>
        <p:nvSpPr>
          <p:cNvPr id="523" name="Line"/>
          <p:cNvSpPr/>
          <p:nvPr/>
        </p:nvSpPr>
        <p:spPr>
          <a:xfrm rot="8336302">
            <a:off x="7770162" y="8057166"/>
            <a:ext cx="806740" cy="1430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524" name="A"/>
          <p:cNvSpPr txBox="1"/>
          <p:nvPr/>
        </p:nvSpPr>
        <p:spPr>
          <a:xfrm>
            <a:off x="16446048" y="9999729"/>
            <a:ext cx="46228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25" name="B"/>
          <p:cNvSpPr txBox="1"/>
          <p:nvPr/>
        </p:nvSpPr>
        <p:spPr>
          <a:xfrm>
            <a:off x="14368832" y="9999729"/>
            <a:ext cx="43129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26" name="B-A"/>
          <p:cNvSpPr txBox="1"/>
          <p:nvPr/>
        </p:nvSpPr>
        <p:spPr>
          <a:xfrm>
            <a:off x="18843374" y="9999729"/>
            <a:ext cx="9697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B-A</a:t>
            </a:r>
          </a:p>
        </p:txBody>
      </p:sp>
      <p:sp>
        <p:nvSpPr>
          <p:cNvPr id="527" name="GTA$"/>
          <p:cNvSpPr txBox="1"/>
          <p:nvPr/>
        </p:nvSpPr>
        <p:spPr>
          <a:xfrm>
            <a:off x="18710326" y="5299052"/>
            <a:ext cx="1235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GTA$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69808" y="5240557"/>
            <a:ext cx="1982253" cy="431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1513" y="5240557"/>
            <a:ext cx="1982254" cy="4310753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Rectangle"/>
          <p:cNvSpPr/>
          <p:nvPr/>
        </p:nvSpPr>
        <p:spPr>
          <a:xfrm>
            <a:off x="13888964" y="5971028"/>
            <a:ext cx="1391030" cy="347424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1" name="Line"/>
          <p:cNvSpPr/>
          <p:nvPr/>
        </p:nvSpPr>
        <p:spPr>
          <a:xfrm flipV="1">
            <a:off x="15287309" y="5608736"/>
            <a:ext cx="587099" cy="537339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2" name="Line"/>
          <p:cNvSpPr/>
          <p:nvPr/>
        </p:nvSpPr>
        <p:spPr>
          <a:xfrm>
            <a:off x="15890115" y="5596035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Rectangle"/>
          <p:cNvSpPr/>
          <p:nvPr/>
        </p:nvSpPr>
        <p:spPr>
          <a:xfrm>
            <a:off x="13871013" y="8471603"/>
            <a:ext cx="1391030" cy="347423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4" name="Line"/>
          <p:cNvSpPr/>
          <p:nvPr/>
        </p:nvSpPr>
        <p:spPr>
          <a:xfrm flipV="1">
            <a:off x="15277361" y="8486056"/>
            <a:ext cx="601184" cy="173900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5" name="Line"/>
          <p:cNvSpPr/>
          <p:nvPr/>
        </p:nvSpPr>
        <p:spPr>
          <a:xfrm>
            <a:off x="15872164" y="8477107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6" name="ACT$"/>
          <p:cNvSpPr txBox="1"/>
          <p:nvPr/>
        </p:nvSpPr>
        <p:spPr>
          <a:xfrm>
            <a:off x="18703963" y="8156606"/>
            <a:ext cx="124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ACT$</a:t>
            </a:r>
          </a:p>
        </p:txBody>
      </p:sp>
      <p:sp>
        <p:nvSpPr>
          <p:cNvPr id="537" name="$TAC"/>
          <p:cNvSpPr txBox="1"/>
          <p:nvPr/>
        </p:nvSpPr>
        <p:spPr>
          <a:xfrm>
            <a:off x="21704513" y="5299052"/>
            <a:ext cx="120283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$TAC</a:t>
            </a:r>
          </a:p>
        </p:txBody>
      </p:sp>
      <p:sp>
        <p:nvSpPr>
          <p:cNvPr id="538" name="$AGT"/>
          <p:cNvSpPr txBox="1"/>
          <p:nvPr/>
        </p:nvSpPr>
        <p:spPr>
          <a:xfrm>
            <a:off x="21674264" y="8197849"/>
            <a:ext cx="12633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$AGT</a:t>
            </a:r>
          </a:p>
        </p:txBody>
      </p:sp>
      <p:sp>
        <p:nvSpPr>
          <p:cNvPr id="539" name="RC(B-A) = A-B"/>
          <p:cNvSpPr txBox="1"/>
          <p:nvPr/>
        </p:nvSpPr>
        <p:spPr>
          <a:xfrm>
            <a:off x="21355206" y="9984999"/>
            <a:ext cx="1901445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RC(B-A)</a:t>
            </a:r>
            <a:br/>
            <a:r>
              <a:t>= A-B</a:t>
            </a:r>
          </a:p>
        </p:txBody>
      </p:sp>
      <p:sp>
        <p:nvSpPr>
          <p:cNvPr id="540" name="Line"/>
          <p:cNvSpPr/>
          <p:nvPr/>
        </p:nvSpPr>
        <p:spPr>
          <a:xfrm>
            <a:off x="20384103" y="5594683"/>
            <a:ext cx="755504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1" name="Line"/>
          <p:cNvSpPr/>
          <p:nvPr/>
        </p:nvSpPr>
        <p:spPr>
          <a:xfrm>
            <a:off x="20372159" y="8467756"/>
            <a:ext cx="755504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2" name="-&gt; O"/>
          <p:cNvSpPr txBox="1"/>
          <p:nvPr/>
        </p:nvSpPr>
        <p:spPr>
          <a:xfrm>
            <a:off x="18822800" y="10652177"/>
            <a:ext cx="101092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-&gt; O</a:t>
            </a:r>
          </a:p>
        </p:txBody>
      </p:sp>
      <p:sp>
        <p:nvSpPr>
          <p:cNvPr id="543" name="-&gt; I"/>
          <p:cNvSpPr txBox="1"/>
          <p:nvPr/>
        </p:nvSpPr>
        <p:spPr>
          <a:xfrm>
            <a:off x="21886828" y="11350647"/>
            <a:ext cx="8382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-&gt; 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Use k-mer counter (DSK) to get unique k-mers, add reverse complements (RCs)…"/>
          <p:cNvSpPr txBox="1"/>
          <p:nvPr>
            <p:ph type="body" sz="half" idx="1"/>
          </p:nvPr>
        </p:nvSpPr>
        <p:spPr>
          <a:xfrm>
            <a:off x="459509" y="3249272"/>
            <a:ext cx="12263402" cy="9859057"/>
          </a:xfrm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242632"/>
                </a:solidFill>
              </a:defRPr>
            </a:pPr>
            <a:r>
              <a:t>Use k-mer counter (DSK) to get unique k-mers, add reverse complements (RCs)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Colex Sort (STXXL) two copies of the table in parallel: by source node (A), target node (B)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B-A : nodes requiring outgoing dummies (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colex</a:t>
            </a:r>
            <a:r>
              <a:t>)</a:t>
            </a:r>
            <a:br/>
            <a:r>
              <a:t>(= outgoing dummies in 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reverse lex</a:t>
            </a:r>
            <a:r>
              <a:t> order due to RCs). Delete B.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Generate $-shifts for incoming dummies ($ACG, $$AC, $$$A), avoiding duplicates using LCP values. Sort.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3-way merge A, O, and I, while streaming L and W, and LCS, Colour, (or any other data) to disk</a:t>
            </a:r>
          </a:p>
        </p:txBody>
      </p:sp>
      <p:sp>
        <p:nvSpPr>
          <p:cNvPr id="546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Construction</a:t>
            </a:r>
          </a:p>
        </p:txBody>
      </p:sp>
      <p:sp>
        <p:nvSpPr>
          <p:cNvPr id="547" name="can build LCP vector"/>
          <p:cNvSpPr txBox="1"/>
          <p:nvPr/>
        </p:nvSpPr>
        <p:spPr>
          <a:xfrm>
            <a:off x="8747288" y="8591970"/>
            <a:ext cx="3773433" cy="4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can build LCP vector</a:t>
            </a:r>
          </a:p>
        </p:txBody>
      </p:sp>
      <p:sp>
        <p:nvSpPr>
          <p:cNvPr id="548" name="Line"/>
          <p:cNvSpPr/>
          <p:nvPr/>
        </p:nvSpPr>
        <p:spPr>
          <a:xfrm rot="8336302">
            <a:off x="7770162" y="8057166"/>
            <a:ext cx="806740" cy="1430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549" name="A"/>
          <p:cNvSpPr txBox="1"/>
          <p:nvPr/>
        </p:nvSpPr>
        <p:spPr>
          <a:xfrm>
            <a:off x="16446048" y="9999729"/>
            <a:ext cx="46228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50" name="B"/>
          <p:cNvSpPr txBox="1"/>
          <p:nvPr/>
        </p:nvSpPr>
        <p:spPr>
          <a:xfrm>
            <a:off x="14368832" y="9999729"/>
            <a:ext cx="43129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51" name="B-A"/>
          <p:cNvSpPr txBox="1"/>
          <p:nvPr/>
        </p:nvSpPr>
        <p:spPr>
          <a:xfrm>
            <a:off x="18843374" y="9999729"/>
            <a:ext cx="9697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B-A</a:t>
            </a:r>
          </a:p>
        </p:txBody>
      </p:sp>
      <p:sp>
        <p:nvSpPr>
          <p:cNvPr id="552" name="GTA$"/>
          <p:cNvSpPr txBox="1"/>
          <p:nvPr/>
        </p:nvSpPr>
        <p:spPr>
          <a:xfrm>
            <a:off x="18710326" y="5299052"/>
            <a:ext cx="1235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GTA$</a:t>
            </a:r>
          </a:p>
        </p:txBody>
      </p:sp>
      <p:pic>
        <p:nvPicPr>
          <p:cNvPr id="5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69808" y="5240557"/>
            <a:ext cx="1982253" cy="431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1513" y="5240557"/>
            <a:ext cx="1982254" cy="4310753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Rectangle"/>
          <p:cNvSpPr/>
          <p:nvPr/>
        </p:nvSpPr>
        <p:spPr>
          <a:xfrm>
            <a:off x="13888964" y="5971028"/>
            <a:ext cx="1391030" cy="347424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6" name="Line"/>
          <p:cNvSpPr/>
          <p:nvPr/>
        </p:nvSpPr>
        <p:spPr>
          <a:xfrm flipV="1">
            <a:off x="15287309" y="5608736"/>
            <a:ext cx="587099" cy="537339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7" name="Line"/>
          <p:cNvSpPr/>
          <p:nvPr/>
        </p:nvSpPr>
        <p:spPr>
          <a:xfrm>
            <a:off x="15890115" y="5596035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8" name="Rectangle"/>
          <p:cNvSpPr/>
          <p:nvPr/>
        </p:nvSpPr>
        <p:spPr>
          <a:xfrm>
            <a:off x="13871013" y="8471603"/>
            <a:ext cx="1391030" cy="347423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9" name="Line"/>
          <p:cNvSpPr/>
          <p:nvPr/>
        </p:nvSpPr>
        <p:spPr>
          <a:xfrm flipV="1">
            <a:off x="15277361" y="8486056"/>
            <a:ext cx="601184" cy="173900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0" name="Line"/>
          <p:cNvSpPr/>
          <p:nvPr/>
        </p:nvSpPr>
        <p:spPr>
          <a:xfrm>
            <a:off x="15872164" y="8477107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1" name="ACT$"/>
          <p:cNvSpPr txBox="1"/>
          <p:nvPr/>
        </p:nvSpPr>
        <p:spPr>
          <a:xfrm>
            <a:off x="18703963" y="8156606"/>
            <a:ext cx="124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ACT$</a:t>
            </a:r>
          </a:p>
        </p:txBody>
      </p:sp>
      <p:sp>
        <p:nvSpPr>
          <p:cNvPr id="562" name="$TAC"/>
          <p:cNvSpPr txBox="1"/>
          <p:nvPr/>
        </p:nvSpPr>
        <p:spPr>
          <a:xfrm>
            <a:off x="21704513" y="5299052"/>
            <a:ext cx="120283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$TAC</a:t>
            </a:r>
          </a:p>
        </p:txBody>
      </p:sp>
      <p:sp>
        <p:nvSpPr>
          <p:cNvPr id="563" name="$AGT"/>
          <p:cNvSpPr txBox="1"/>
          <p:nvPr/>
        </p:nvSpPr>
        <p:spPr>
          <a:xfrm>
            <a:off x="21674264" y="8197849"/>
            <a:ext cx="12633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$AGT</a:t>
            </a:r>
          </a:p>
        </p:txBody>
      </p:sp>
      <p:sp>
        <p:nvSpPr>
          <p:cNvPr id="564" name="RC(B-A) = A-B"/>
          <p:cNvSpPr txBox="1"/>
          <p:nvPr/>
        </p:nvSpPr>
        <p:spPr>
          <a:xfrm>
            <a:off x="21355206" y="9984999"/>
            <a:ext cx="1901445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RC(B-A)</a:t>
            </a:r>
            <a:br/>
            <a:r>
              <a:t>= A-B</a:t>
            </a:r>
          </a:p>
        </p:txBody>
      </p:sp>
      <p:sp>
        <p:nvSpPr>
          <p:cNvPr id="565" name="Line"/>
          <p:cNvSpPr/>
          <p:nvPr/>
        </p:nvSpPr>
        <p:spPr>
          <a:xfrm>
            <a:off x="20384103" y="5594683"/>
            <a:ext cx="755504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6" name="Line"/>
          <p:cNvSpPr/>
          <p:nvPr/>
        </p:nvSpPr>
        <p:spPr>
          <a:xfrm>
            <a:off x="20372159" y="8467756"/>
            <a:ext cx="755504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7" name="-&gt; O"/>
          <p:cNvSpPr txBox="1"/>
          <p:nvPr/>
        </p:nvSpPr>
        <p:spPr>
          <a:xfrm>
            <a:off x="18822800" y="10652177"/>
            <a:ext cx="101092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-&gt; O</a:t>
            </a:r>
          </a:p>
        </p:txBody>
      </p:sp>
      <p:sp>
        <p:nvSpPr>
          <p:cNvPr id="568" name="-&gt; I"/>
          <p:cNvSpPr txBox="1"/>
          <p:nvPr/>
        </p:nvSpPr>
        <p:spPr>
          <a:xfrm>
            <a:off x="21886828" y="11350647"/>
            <a:ext cx="8382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-&gt; I</a:t>
            </a:r>
          </a:p>
        </p:txBody>
      </p:sp>
      <p:sp>
        <p:nvSpPr>
          <p:cNvPr id="569" name="Line"/>
          <p:cNvSpPr/>
          <p:nvPr/>
        </p:nvSpPr>
        <p:spPr>
          <a:xfrm flipV="1">
            <a:off x="21417110" y="5393379"/>
            <a:ext cx="1" cy="3589635"/>
          </a:xfrm>
          <a:prstGeom prst="line">
            <a:avLst/>
          </a:prstGeom>
          <a:ln w="38100">
            <a:solidFill>
              <a:srgbClr val="2426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0" name="Line"/>
          <p:cNvSpPr/>
          <p:nvPr/>
        </p:nvSpPr>
        <p:spPr>
          <a:xfrm>
            <a:off x="20130501" y="4709884"/>
            <a:ext cx="1" cy="4025197"/>
          </a:xfrm>
          <a:prstGeom prst="line">
            <a:avLst/>
          </a:prstGeom>
          <a:ln w="38100">
            <a:solidFill>
              <a:srgbClr val="2426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1" name="colex"/>
          <p:cNvSpPr txBox="1"/>
          <p:nvPr/>
        </p:nvSpPr>
        <p:spPr>
          <a:xfrm>
            <a:off x="18243785" y="4191429"/>
            <a:ext cx="3773433" cy="45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colex</a:t>
            </a:r>
          </a:p>
        </p:txBody>
      </p:sp>
      <p:sp>
        <p:nvSpPr>
          <p:cNvPr id="572" name="reverse lex"/>
          <p:cNvSpPr txBox="1"/>
          <p:nvPr/>
        </p:nvSpPr>
        <p:spPr>
          <a:xfrm>
            <a:off x="20056834" y="9048592"/>
            <a:ext cx="3773433" cy="45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reverse lex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Use k-mer counter (DSK) to get unique k-mers, add reverse complements (RCs)…"/>
          <p:cNvSpPr txBox="1"/>
          <p:nvPr>
            <p:ph type="body" sz="half" idx="1"/>
          </p:nvPr>
        </p:nvSpPr>
        <p:spPr>
          <a:xfrm>
            <a:off x="459509" y="3249272"/>
            <a:ext cx="12263402" cy="9859057"/>
          </a:xfrm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242632"/>
                </a:solidFill>
              </a:defRPr>
            </a:pPr>
            <a:r>
              <a:t>Use k-mer counter (DSK) to get unique k-mers, add reverse complements (RCs)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Colex Sort (STXXL) two copies of the table in parallel: by source node (A), target node (B)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B-A : nodes requiring outgoing dummies (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colex</a:t>
            </a:r>
            <a:r>
              <a:t>)</a:t>
            </a:r>
            <a:br/>
            <a:r>
              <a:t>(= outgoing dummies in 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reverse lex</a:t>
            </a:r>
            <a:r>
              <a:t> order due to RCs). Delete B.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Generate $-shifts for incoming dummies ($ACG, $$AC, $$$A), avoiding duplicates using LCP values. Sort.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3-way merge A, O, and I, while streaming L and W, and LCS, Colour, (or any other data) to disk</a:t>
            </a:r>
          </a:p>
        </p:txBody>
      </p:sp>
      <p:sp>
        <p:nvSpPr>
          <p:cNvPr id="575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Construction</a:t>
            </a:r>
          </a:p>
        </p:txBody>
      </p:sp>
      <p:sp>
        <p:nvSpPr>
          <p:cNvPr id="576" name="can build LCP values"/>
          <p:cNvSpPr txBox="1"/>
          <p:nvPr/>
        </p:nvSpPr>
        <p:spPr>
          <a:xfrm>
            <a:off x="8747288" y="8591970"/>
            <a:ext cx="3773433" cy="4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can build LCP values</a:t>
            </a:r>
          </a:p>
        </p:txBody>
      </p:sp>
      <p:sp>
        <p:nvSpPr>
          <p:cNvPr id="577" name="Line"/>
          <p:cNvSpPr/>
          <p:nvPr/>
        </p:nvSpPr>
        <p:spPr>
          <a:xfrm rot="8336302">
            <a:off x="7770162" y="8057166"/>
            <a:ext cx="806740" cy="1430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578" name="A"/>
          <p:cNvSpPr txBox="1"/>
          <p:nvPr/>
        </p:nvSpPr>
        <p:spPr>
          <a:xfrm>
            <a:off x="16446048" y="9999729"/>
            <a:ext cx="46228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79" name="B"/>
          <p:cNvSpPr txBox="1"/>
          <p:nvPr/>
        </p:nvSpPr>
        <p:spPr>
          <a:xfrm>
            <a:off x="14368832" y="9999729"/>
            <a:ext cx="43129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80" name="B-A"/>
          <p:cNvSpPr txBox="1"/>
          <p:nvPr/>
        </p:nvSpPr>
        <p:spPr>
          <a:xfrm>
            <a:off x="18843374" y="9999729"/>
            <a:ext cx="9697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B-A</a:t>
            </a:r>
          </a:p>
        </p:txBody>
      </p:sp>
      <p:sp>
        <p:nvSpPr>
          <p:cNvPr id="581" name="GTA$"/>
          <p:cNvSpPr txBox="1"/>
          <p:nvPr/>
        </p:nvSpPr>
        <p:spPr>
          <a:xfrm>
            <a:off x="18710326" y="5299052"/>
            <a:ext cx="1235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GTA$</a:t>
            </a:r>
          </a:p>
        </p:txBody>
      </p:sp>
      <p:pic>
        <p:nvPicPr>
          <p:cNvPr id="5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69808" y="5240557"/>
            <a:ext cx="1982253" cy="431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81513" y="5240557"/>
            <a:ext cx="1982254" cy="4310753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Rectangle"/>
          <p:cNvSpPr/>
          <p:nvPr/>
        </p:nvSpPr>
        <p:spPr>
          <a:xfrm>
            <a:off x="13888964" y="5971028"/>
            <a:ext cx="1391030" cy="347424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5" name="Line"/>
          <p:cNvSpPr/>
          <p:nvPr/>
        </p:nvSpPr>
        <p:spPr>
          <a:xfrm flipV="1">
            <a:off x="15287309" y="5608736"/>
            <a:ext cx="587099" cy="537339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6" name="Line"/>
          <p:cNvSpPr/>
          <p:nvPr/>
        </p:nvSpPr>
        <p:spPr>
          <a:xfrm>
            <a:off x="15890115" y="5596035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Rectangle"/>
          <p:cNvSpPr/>
          <p:nvPr/>
        </p:nvSpPr>
        <p:spPr>
          <a:xfrm>
            <a:off x="13871013" y="8471603"/>
            <a:ext cx="1391030" cy="347423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8" name="Line"/>
          <p:cNvSpPr/>
          <p:nvPr/>
        </p:nvSpPr>
        <p:spPr>
          <a:xfrm flipV="1">
            <a:off x="15277361" y="8486056"/>
            <a:ext cx="601184" cy="173900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Line"/>
          <p:cNvSpPr/>
          <p:nvPr/>
        </p:nvSpPr>
        <p:spPr>
          <a:xfrm>
            <a:off x="15872164" y="8477107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0" name="ACT$"/>
          <p:cNvSpPr txBox="1"/>
          <p:nvPr/>
        </p:nvSpPr>
        <p:spPr>
          <a:xfrm>
            <a:off x="18703963" y="8156606"/>
            <a:ext cx="124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ACT$</a:t>
            </a:r>
          </a:p>
        </p:txBody>
      </p:sp>
      <p:sp>
        <p:nvSpPr>
          <p:cNvPr id="591" name="$TAC"/>
          <p:cNvSpPr txBox="1"/>
          <p:nvPr/>
        </p:nvSpPr>
        <p:spPr>
          <a:xfrm>
            <a:off x="21704513" y="5299052"/>
            <a:ext cx="120283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$TAC</a:t>
            </a:r>
          </a:p>
        </p:txBody>
      </p:sp>
      <p:sp>
        <p:nvSpPr>
          <p:cNvPr id="592" name="$AGT"/>
          <p:cNvSpPr txBox="1"/>
          <p:nvPr/>
        </p:nvSpPr>
        <p:spPr>
          <a:xfrm>
            <a:off x="21674264" y="8197849"/>
            <a:ext cx="12633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$AGT</a:t>
            </a:r>
          </a:p>
        </p:txBody>
      </p:sp>
      <p:sp>
        <p:nvSpPr>
          <p:cNvPr id="593" name="RC(B-A) = A-B"/>
          <p:cNvSpPr txBox="1"/>
          <p:nvPr/>
        </p:nvSpPr>
        <p:spPr>
          <a:xfrm>
            <a:off x="21355206" y="9984999"/>
            <a:ext cx="1901445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RC(B-A)</a:t>
            </a:r>
            <a:br/>
            <a:r>
              <a:t>= A-B</a:t>
            </a:r>
          </a:p>
        </p:txBody>
      </p:sp>
      <p:sp>
        <p:nvSpPr>
          <p:cNvPr id="594" name="Line"/>
          <p:cNvSpPr/>
          <p:nvPr/>
        </p:nvSpPr>
        <p:spPr>
          <a:xfrm>
            <a:off x="20384103" y="5594683"/>
            <a:ext cx="755504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5" name="Line"/>
          <p:cNvSpPr/>
          <p:nvPr/>
        </p:nvSpPr>
        <p:spPr>
          <a:xfrm>
            <a:off x="20372159" y="8467756"/>
            <a:ext cx="755504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6" name="-&gt; O"/>
          <p:cNvSpPr txBox="1"/>
          <p:nvPr/>
        </p:nvSpPr>
        <p:spPr>
          <a:xfrm>
            <a:off x="18822800" y="10652177"/>
            <a:ext cx="101092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-&gt; O</a:t>
            </a:r>
          </a:p>
        </p:txBody>
      </p:sp>
      <p:sp>
        <p:nvSpPr>
          <p:cNvPr id="597" name="-&gt; I"/>
          <p:cNvSpPr txBox="1"/>
          <p:nvPr/>
        </p:nvSpPr>
        <p:spPr>
          <a:xfrm>
            <a:off x="21886828" y="11350647"/>
            <a:ext cx="8382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-&gt; I</a:t>
            </a:r>
          </a:p>
        </p:txBody>
      </p:sp>
      <p:sp>
        <p:nvSpPr>
          <p:cNvPr id="598" name="Line"/>
          <p:cNvSpPr/>
          <p:nvPr/>
        </p:nvSpPr>
        <p:spPr>
          <a:xfrm flipV="1">
            <a:off x="21417110" y="5393379"/>
            <a:ext cx="1" cy="3589635"/>
          </a:xfrm>
          <a:prstGeom prst="line">
            <a:avLst/>
          </a:prstGeom>
          <a:ln w="38100">
            <a:solidFill>
              <a:srgbClr val="2426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9" name="Line"/>
          <p:cNvSpPr/>
          <p:nvPr/>
        </p:nvSpPr>
        <p:spPr>
          <a:xfrm>
            <a:off x="20130501" y="4709884"/>
            <a:ext cx="1" cy="4025197"/>
          </a:xfrm>
          <a:prstGeom prst="line">
            <a:avLst/>
          </a:prstGeom>
          <a:ln w="38100">
            <a:solidFill>
              <a:srgbClr val="2426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0" name="colex"/>
          <p:cNvSpPr txBox="1"/>
          <p:nvPr/>
        </p:nvSpPr>
        <p:spPr>
          <a:xfrm>
            <a:off x="18243785" y="4191429"/>
            <a:ext cx="3773433" cy="45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colex</a:t>
            </a:r>
          </a:p>
        </p:txBody>
      </p:sp>
      <p:sp>
        <p:nvSpPr>
          <p:cNvPr id="601" name="reverse lex"/>
          <p:cNvSpPr txBox="1"/>
          <p:nvPr/>
        </p:nvSpPr>
        <p:spPr>
          <a:xfrm>
            <a:off x="20056834" y="9048592"/>
            <a:ext cx="3773433" cy="45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reverse lex</a:t>
            </a:r>
          </a:p>
        </p:txBody>
      </p:sp>
      <p:sp>
        <p:nvSpPr>
          <p:cNvPr id="602" name="$AGC"/>
          <p:cNvSpPr txBox="1"/>
          <p:nvPr/>
        </p:nvSpPr>
        <p:spPr>
          <a:xfrm>
            <a:off x="21668609" y="7696382"/>
            <a:ext cx="131087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$AGC</a:t>
            </a:r>
          </a:p>
        </p:txBody>
      </p:sp>
      <p:sp>
        <p:nvSpPr>
          <p:cNvPr id="603" name="Rectangle"/>
          <p:cNvSpPr/>
          <p:nvPr/>
        </p:nvSpPr>
        <p:spPr>
          <a:xfrm>
            <a:off x="21691454" y="7779463"/>
            <a:ext cx="919230" cy="989159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4" name="$$AG"/>
          <p:cNvSpPr txBox="1"/>
          <p:nvPr/>
        </p:nvSpPr>
        <p:spPr>
          <a:xfrm>
            <a:off x="22408943" y="6748450"/>
            <a:ext cx="123497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4055"/>
                </a:solidFill>
              </a:defRPr>
            </a:lvl1pPr>
          </a:lstStyle>
          <a:p>
            <a:pPr/>
            <a:r>
              <a:t>$$AG</a:t>
            </a:r>
          </a:p>
        </p:txBody>
      </p:sp>
      <p:sp>
        <p:nvSpPr>
          <p:cNvPr id="605" name="Line"/>
          <p:cNvSpPr/>
          <p:nvPr/>
        </p:nvSpPr>
        <p:spPr>
          <a:xfrm flipV="1">
            <a:off x="22146099" y="7354260"/>
            <a:ext cx="442693" cy="411126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Use k-mer counter (DSK) to get unique k-mers, add reverse complements (RCs)…"/>
          <p:cNvSpPr txBox="1"/>
          <p:nvPr>
            <p:ph type="body" sz="half" idx="1"/>
          </p:nvPr>
        </p:nvSpPr>
        <p:spPr>
          <a:xfrm>
            <a:off x="459509" y="3249272"/>
            <a:ext cx="12263402" cy="9859057"/>
          </a:xfrm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242632"/>
                </a:solidFill>
              </a:defRPr>
            </a:pPr>
            <a:r>
              <a:t>Use k-mer counter (DSK) to get unique k-mers, add reverse complements (RCs)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Colex Sort (STXXL) two copies of the table in parallel: by source node (A), target node (B)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B-A : nodes requiring outgoing dummies (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colex</a:t>
            </a:r>
            <a:r>
              <a:t>)</a:t>
            </a:r>
            <a:br/>
            <a:r>
              <a:t>(= outgoing dummies in </a:t>
            </a:r>
            <a:r>
              <a:rPr i="1">
                <a:solidFill>
                  <a:srgbClr val="FF4055"/>
                </a:solidFill>
                <a:latin typeface="Klinic Slab"/>
                <a:ea typeface="Klinic Slab"/>
                <a:cs typeface="Klinic Slab"/>
                <a:sym typeface="Klinic Slab"/>
              </a:rPr>
              <a:t>reverse lex</a:t>
            </a:r>
            <a:r>
              <a:t> order due to RCs). Delete B.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Generate $-shifts for incoming dummies ($ACG, $$AC, $$$A), avoiding duplicates using LCP values. Sort.</a:t>
            </a:r>
          </a:p>
          <a:p>
            <a:pPr>
              <a:defRPr sz="3800">
                <a:solidFill>
                  <a:srgbClr val="242632"/>
                </a:solidFill>
              </a:defRPr>
            </a:pPr>
            <a:r>
              <a:t>3-way merge A, O, and I, while streaming L and W, and LCS, Colour, (or any other data) to disk</a:t>
            </a:r>
          </a:p>
        </p:txBody>
      </p:sp>
      <p:sp>
        <p:nvSpPr>
          <p:cNvPr id="610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Construction</a:t>
            </a:r>
          </a:p>
        </p:txBody>
      </p:sp>
      <p:sp>
        <p:nvSpPr>
          <p:cNvPr id="611" name="can build LCP vector"/>
          <p:cNvSpPr txBox="1"/>
          <p:nvPr/>
        </p:nvSpPr>
        <p:spPr>
          <a:xfrm>
            <a:off x="8747288" y="8591970"/>
            <a:ext cx="3773433" cy="4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can build LCP vector</a:t>
            </a:r>
          </a:p>
        </p:txBody>
      </p:sp>
      <p:sp>
        <p:nvSpPr>
          <p:cNvPr id="612" name="Line"/>
          <p:cNvSpPr/>
          <p:nvPr/>
        </p:nvSpPr>
        <p:spPr>
          <a:xfrm rot="8336302">
            <a:off x="7770162" y="8057166"/>
            <a:ext cx="806740" cy="1430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0"/>
                </a:moveTo>
                <a:cubicBezTo>
                  <a:pt x="0" y="0"/>
                  <a:pt x="21600" y="4694"/>
                  <a:pt x="16865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613" name="A"/>
          <p:cNvSpPr txBox="1"/>
          <p:nvPr/>
        </p:nvSpPr>
        <p:spPr>
          <a:xfrm>
            <a:off x="16446048" y="9999729"/>
            <a:ext cx="46228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14" name="B"/>
          <p:cNvSpPr txBox="1"/>
          <p:nvPr/>
        </p:nvSpPr>
        <p:spPr>
          <a:xfrm>
            <a:off x="14368832" y="9999729"/>
            <a:ext cx="43129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615" name="B-A"/>
          <p:cNvSpPr txBox="1"/>
          <p:nvPr/>
        </p:nvSpPr>
        <p:spPr>
          <a:xfrm>
            <a:off x="18843374" y="9999729"/>
            <a:ext cx="9697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B-A</a:t>
            </a:r>
          </a:p>
        </p:txBody>
      </p:sp>
      <p:sp>
        <p:nvSpPr>
          <p:cNvPr id="616" name="GTA$"/>
          <p:cNvSpPr txBox="1"/>
          <p:nvPr/>
        </p:nvSpPr>
        <p:spPr>
          <a:xfrm>
            <a:off x="18710326" y="5299052"/>
            <a:ext cx="1235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GTA$</a:t>
            </a:r>
          </a:p>
        </p:txBody>
      </p:sp>
      <p:pic>
        <p:nvPicPr>
          <p:cNvPr id="6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69808" y="5240557"/>
            <a:ext cx="1982253" cy="431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81513" y="5240557"/>
            <a:ext cx="1982254" cy="4310753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Rectangle"/>
          <p:cNvSpPr/>
          <p:nvPr/>
        </p:nvSpPr>
        <p:spPr>
          <a:xfrm>
            <a:off x="13888964" y="5971028"/>
            <a:ext cx="1391030" cy="347424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0" name="Line"/>
          <p:cNvSpPr/>
          <p:nvPr/>
        </p:nvSpPr>
        <p:spPr>
          <a:xfrm flipV="1">
            <a:off x="15287309" y="5608736"/>
            <a:ext cx="587099" cy="537339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1" name="Line"/>
          <p:cNvSpPr/>
          <p:nvPr/>
        </p:nvSpPr>
        <p:spPr>
          <a:xfrm>
            <a:off x="15890115" y="5596035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2" name="Rectangle"/>
          <p:cNvSpPr/>
          <p:nvPr/>
        </p:nvSpPr>
        <p:spPr>
          <a:xfrm>
            <a:off x="13871013" y="8471603"/>
            <a:ext cx="1391030" cy="347423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3" name="Line"/>
          <p:cNvSpPr/>
          <p:nvPr/>
        </p:nvSpPr>
        <p:spPr>
          <a:xfrm flipV="1">
            <a:off x="15277361" y="8486056"/>
            <a:ext cx="601184" cy="173900"/>
          </a:xfrm>
          <a:prstGeom prst="line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4" name="Line"/>
          <p:cNvSpPr/>
          <p:nvPr/>
        </p:nvSpPr>
        <p:spPr>
          <a:xfrm>
            <a:off x="15872164" y="8477107"/>
            <a:ext cx="2488248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5" name="ACT$"/>
          <p:cNvSpPr txBox="1"/>
          <p:nvPr/>
        </p:nvSpPr>
        <p:spPr>
          <a:xfrm>
            <a:off x="18703963" y="8156606"/>
            <a:ext cx="124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ACT$</a:t>
            </a:r>
          </a:p>
        </p:txBody>
      </p:sp>
      <p:sp>
        <p:nvSpPr>
          <p:cNvPr id="626" name="$TAC"/>
          <p:cNvSpPr txBox="1"/>
          <p:nvPr/>
        </p:nvSpPr>
        <p:spPr>
          <a:xfrm>
            <a:off x="21704513" y="5299052"/>
            <a:ext cx="120283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$TAC</a:t>
            </a:r>
          </a:p>
        </p:txBody>
      </p:sp>
      <p:sp>
        <p:nvSpPr>
          <p:cNvPr id="627" name="$AGT"/>
          <p:cNvSpPr txBox="1"/>
          <p:nvPr/>
        </p:nvSpPr>
        <p:spPr>
          <a:xfrm>
            <a:off x="21674264" y="8197849"/>
            <a:ext cx="12633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$AGT</a:t>
            </a:r>
          </a:p>
        </p:txBody>
      </p:sp>
      <p:sp>
        <p:nvSpPr>
          <p:cNvPr id="628" name="RC(B-A) = A-B"/>
          <p:cNvSpPr txBox="1"/>
          <p:nvPr/>
        </p:nvSpPr>
        <p:spPr>
          <a:xfrm>
            <a:off x="21355206" y="9984999"/>
            <a:ext cx="1901445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RC(B-A)</a:t>
            </a:r>
            <a:br/>
            <a:r>
              <a:t>= A-B</a:t>
            </a:r>
          </a:p>
        </p:txBody>
      </p:sp>
      <p:sp>
        <p:nvSpPr>
          <p:cNvPr id="629" name="Line"/>
          <p:cNvSpPr/>
          <p:nvPr/>
        </p:nvSpPr>
        <p:spPr>
          <a:xfrm>
            <a:off x="20384103" y="5594683"/>
            <a:ext cx="755504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0" name="Line"/>
          <p:cNvSpPr/>
          <p:nvPr/>
        </p:nvSpPr>
        <p:spPr>
          <a:xfrm>
            <a:off x="20372159" y="8467756"/>
            <a:ext cx="755504" cy="1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1" name="-&gt; O"/>
          <p:cNvSpPr txBox="1"/>
          <p:nvPr/>
        </p:nvSpPr>
        <p:spPr>
          <a:xfrm>
            <a:off x="18822800" y="10652177"/>
            <a:ext cx="101092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-&gt; O</a:t>
            </a:r>
          </a:p>
        </p:txBody>
      </p:sp>
      <p:sp>
        <p:nvSpPr>
          <p:cNvPr id="632" name="-&gt; I"/>
          <p:cNvSpPr txBox="1"/>
          <p:nvPr/>
        </p:nvSpPr>
        <p:spPr>
          <a:xfrm>
            <a:off x="21886828" y="11350647"/>
            <a:ext cx="8382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-&gt; I</a:t>
            </a:r>
          </a:p>
        </p:txBody>
      </p:sp>
      <p:sp>
        <p:nvSpPr>
          <p:cNvPr id="633" name="Line"/>
          <p:cNvSpPr/>
          <p:nvPr/>
        </p:nvSpPr>
        <p:spPr>
          <a:xfrm flipV="1">
            <a:off x="21417110" y="5393379"/>
            <a:ext cx="1" cy="3589635"/>
          </a:xfrm>
          <a:prstGeom prst="line">
            <a:avLst/>
          </a:prstGeom>
          <a:ln w="38100">
            <a:solidFill>
              <a:srgbClr val="2426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4" name="Line"/>
          <p:cNvSpPr/>
          <p:nvPr/>
        </p:nvSpPr>
        <p:spPr>
          <a:xfrm>
            <a:off x="20130501" y="4709884"/>
            <a:ext cx="1" cy="4025197"/>
          </a:xfrm>
          <a:prstGeom prst="line">
            <a:avLst/>
          </a:prstGeom>
          <a:ln w="38100">
            <a:solidFill>
              <a:srgbClr val="24263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5" name="colex"/>
          <p:cNvSpPr txBox="1"/>
          <p:nvPr/>
        </p:nvSpPr>
        <p:spPr>
          <a:xfrm>
            <a:off x="18243785" y="4191429"/>
            <a:ext cx="3773433" cy="45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colex</a:t>
            </a:r>
          </a:p>
        </p:txBody>
      </p:sp>
      <p:sp>
        <p:nvSpPr>
          <p:cNvPr id="636" name="reverse lex"/>
          <p:cNvSpPr txBox="1"/>
          <p:nvPr/>
        </p:nvSpPr>
        <p:spPr>
          <a:xfrm>
            <a:off x="20056834" y="9048592"/>
            <a:ext cx="3773433" cy="45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28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reverse lex</a:t>
            </a:r>
          </a:p>
        </p:txBody>
      </p:sp>
      <p:sp>
        <p:nvSpPr>
          <p:cNvPr id="637" name="$AGC"/>
          <p:cNvSpPr txBox="1"/>
          <p:nvPr/>
        </p:nvSpPr>
        <p:spPr>
          <a:xfrm>
            <a:off x="21668609" y="7696382"/>
            <a:ext cx="131087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$AGC</a:t>
            </a:r>
          </a:p>
        </p:txBody>
      </p:sp>
      <p:sp>
        <p:nvSpPr>
          <p:cNvPr id="638" name="Rectangle"/>
          <p:cNvSpPr/>
          <p:nvPr/>
        </p:nvSpPr>
        <p:spPr>
          <a:xfrm>
            <a:off x="21691454" y="7779463"/>
            <a:ext cx="919230" cy="989159"/>
          </a:xfrm>
          <a:prstGeom prst="rect">
            <a:avLst/>
          </a:prstGeom>
          <a:ln w="381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$$AG"/>
          <p:cNvSpPr txBox="1"/>
          <p:nvPr/>
        </p:nvSpPr>
        <p:spPr>
          <a:xfrm>
            <a:off x="22408943" y="6748450"/>
            <a:ext cx="123497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4055"/>
                </a:solidFill>
              </a:defRPr>
            </a:lvl1pPr>
          </a:lstStyle>
          <a:p>
            <a:pPr/>
            <a:r>
              <a:t>$$AG</a:t>
            </a:r>
          </a:p>
        </p:txBody>
      </p:sp>
      <p:sp>
        <p:nvSpPr>
          <p:cNvPr id="640" name="Line"/>
          <p:cNvSpPr/>
          <p:nvPr/>
        </p:nvSpPr>
        <p:spPr>
          <a:xfrm flipV="1">
            <a:off x="22146099" y="7354260"/>
            <a:ext cx="442693" cy="411126"/>
          </a:xfrm>
          <a:prstGeom prst="line">
            <a:avLst/>
          </a:prstGeom>
          <a:ln w="381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1" name="Rectangle"/>
          <p:cNvSpPr/>
          <p:nvPr/>
        </p:nvSpPr>
        <p:spPr>
          <a:xfrm>
            <a:off x="13119403" y="4610418"/>
            <a:ext cx="2202523" cy="6224527"/>
          </a:xfrm>
          <a:prstGeom prst="rect">
            <a:avLst/>
          </a:prstGeom>
          <a:solidFill>
            <a:srgbClr val="FFFFFF">
              <a:alpha val="696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Screen Shot 2016-12-05 at 1.01.45 AM.png" descr="Screen Shot 2016-12-05 at 1.01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863" y="3559507"/>
            <a:ext cx="21130274" cy="8506290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Results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647" name="longer_1 + 4(maxlen + backward + shorter)"/>
          <p:cNvSpPr txBox="1"/>
          <p:nvPr/>
        </p:nvSpPr>
        <p:spPr>
          <a:xfrm>
            <a:off x="111639" y="2390755"/>
            <a:ext cx="10008313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longer_</a:t>
            </a:r>
            <a:r>
              <a:rPr sz="3900"/>
              <a:t>1</a:t>
            </a:r>
            <a:r>
              <a:t> + 4(maxlen + backward + shorter)</a:t>
            </a:r>
          </a:p>
        </p:txBody>
      </p:sp>
      <p:sp>
        <p:nvSpPr>
          <p:cNvPr id="648" name="+ log t"/>
          <p:cNvSpPr txBox="1"/>
          <p:nvPr/>
        </p:nvSpPr>
        <p:spPr>
          <a:xfrm>
            <a:off x="22148646" y="6657258"/>
            <a:ext cx="1886165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+ log t</a:t>
            </a:r>
          </a:p>
        </p:txBody>
      </p:sp>
      <p:sp>
        <p:nvSpPr>
          <p:cNvPr id="649" name="Line"/>
          <p:cNvSpPr/>
          <p:nvPr/>
        </p:nvSpPr>
        <p:spPr>
          <a:xfrm rot="6789461">
            <a:off x="-28049" y="4087518"/>
            <a:ext cx="3408999" cy="3050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21600"/>
                </a:moveTo>
                <a:cubicBezTo>
                  <a:pt x="0" y="21600"/>
                  <a:pt x="21600" y="16906"/>
                  <a:pt x="16865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650" name="Line"/>
          <p:cNvSpPr/>
          <p:nvPr/>
        </p:nvSpPr>
        <p:spPr>
          <a:xfrm rot="4737722">
            <a:off x="1261087" y="10851430"/>
            <a:ext cx="931533" cy="1721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17543" y="21600"/>
                </a:moveTo>
                <a:cubicBezTo>
                  <a:pt x="17543" y="21600"/>
                  <a:pt x="-4057" y="16906"/>
                  <a:pt x="678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651" name="nodes increase exponentially (10 microsec per node)"/>
          <p:cNvSpPr txBox="1"/>
          <p:nvPr/>
        </p:nvSpPr>
        <p:spPr>
          <a:xfrm>
            <a:off x="390858" y="12212132"/>
            <a:ext cx="11802069" cy="1122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nodes increase exponentially (10 microsec per node)</a:t>
            </a:r>
          </a:p>
        </p:txBody>
      </p:sp>
      <p:sp>
        <p:nvSpPr>
          <p:cNvPr id="652" name="shorter is stable"/>
          <p:cNvSpPr txBox="1"/>
          <p:nvPr/>
        </p:nvSpPr>
        <p:spPr>
          <a:xfrm>
            <a:off x="21347546" y="9061077"/>
            <a:ext cx="2592292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shorter is stable</a:t>
            </a:r>
          </a:p>
        </p:txBody>
      </p:sp>
      <p:sp>
        <p:nvSpPr>
          <p:cNvPr id="653" name="Line"/>
          <p:cNvSpPr/>
          <p:nvPr/>
        </p:nvSpPr>
        <p:spPr>
          <a:xfrm>
            <a:off x="1772688" y="10410141"/>
            <a:ext cx="20823921" cy="1"/>
          </a:xfrm>
          <a:prstGeom prst="line">
            <a:avLst/>
          </a:prstGeom>
          <a:ln w="38100">
            <a:solidFill>
              <a:srgbClr val="E9E9E9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4" name="Line"/>
          <p:cNvSpPr/>
          <p:nvPr/>
        </p:nvSpPr>
        <p:spPr>
          <a:xfrm>
            <a:off x="1759506" y="8924241"/>
            <a:ext cx="20823920" cy="1"/>
          </a:xfrm>
          <a:prstGeom prst="line">
            <a:avLst/>
          </a:prstGeom>
          <a:ln w="38100">
            <a:solidFill>
              <a:srgbClr val="E9E9E9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5" name="Line"/>
          <p:cNvSpPr/>
          <p:nvPr/>
        </p:nvSpPr>
        <p:spPr>
          <a:xfrm>
            <a:off x="1772688" y="7812651"/>
            <a:ext cx="20823921" cy="1"/>
          </a:xfrm>
          <a:prstGeom prst="line">
            <a:avLst/>
          </a:prstGeom>
          <a:ln w="38100">
            <a:solidFill>
              <a:srgbClr val="E9E9E9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oloured de Bruijn Graphs"/>
          <p:cNvSpPr txBox="1"/>
          <p:nvPr>
            <p:ph type="title"/>
          </p:nvPr>
        </p:nvSpPr>
        <p:spPr>
          <a:xfrm>
            <a:off x="-57150" y="3644461"/>
            <a:ext cx="24498301" cy="5435601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defTabSz="825500">
              <a:defRPr i="1" sz="16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Coloured</a:t>
            </a:r>
          </a:p>
          <a:p>
            <a:pPr defTabSz="825500">
              <a:defRPr sz="17000">
                <a:solidFill>
                  <a:srgbClr val="FF4D50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de Bruijn Graphs</a:t>
            </a:r>
          </a:p>
        </p:txBody>
      </p:sp>
      <p:sp>
        <p:nvSpPr>
          <p:cNvPr id="660" name="Martin D. Muggli, Alex Bowe, Travis Gagie, Robert Raymond, Noelle R. Noyes, Paul Morley, Keith Belk, Simon J. Puglisi and Christina Boucher"/>
          <p:cNvSpPr txBox="1"/>
          <p:nvPr/>
        </p:nvSpPr>
        <p:spPr>
          <a:xfrm>
            <a:off x="5911631" y="9883183"/>
            <a:ext cx="1353915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Martin D. Muggli,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Alex Bowe</a:t>
            </a:r>
            <a:r>
              <a:t>, Travis Gagie, Robert Raymond, Noelle R. Noyes,</a:t>
            </a:r>
            <a:br/>
            <a:r>
              <a:t>Paul Morley, Keith Belk, Simon J. Puglisi and Christina Boucher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al: Improve variant detection with (unassembled) genomes in a massive population.…"/>
          <p:cNvSpPr txBox="1"/>
          <p:nvPr>
            <p:ph type="body" sz="half" idx="1"/>
          </p:nvPr>
        </p:nvSpPr>
        <p:spPr>
          <a:xfrm>
            <a:off x="430863" y="3348230"/>
            <a:ext cx="7565474" cy="9645948"/>
          </a:xfrm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rPr i="1">
                <a:solidFill>
                  <a:srgbClr val="FF4D50"/>
                </a:solidFill>
                <a:latin typeface="Klinic Slab"/>
                <a:ea typeface="Klinic Slab"/>
                <a:cs typeface="Klinic Slab"/>
                <a:sym typeface="Klinic Slab"/>
              </a:rPr>
              <a:t>Goal:</a:t>
            </a:r>
            <a:r>
              <a:t> Improve variant detection with (unassembled) genomes in a massive population.</a:t>
            </a:r>
          </a:p>
          <a:p>
            <a:pPr>
              <a:defRPr sz="4400"/>
            </a:pPr>
            <a:r>
              <a:rPr i="1">
                <a:solidFill>
                  <a:srgbClr val="FF4D50"/>
                </a:solidFill>
                <a:latin typeface="Klinic Slab"/>
                <a:ea typeface="Klinic Slab"/>
                <a:cs typeface="Klinic Slab"/>
                <a:sym typeface="Klinic Slab"/>
              </a:rPr>
              <a:t>Motivation:</a:t>
            </a:r>
            <a:r>
              <a:t> pangenomic data increasing rapidly. Individual assemblies remove structure, takes time/memory.</a:t>
            </a:r>
          </a:p>
        </p:txBody>
      </p:sp>
      <p:sp>
        <p:nvSpPr>
          <p:cNvPr id="665" name="4-mers"/>
          <p:cNvSpPr txBox="1"/>
          <p:nvPr/>
        </p:nvSpPr>
        <p:spPr>
          <a:xfrm>
            <a:off x="10332496" y="11563047"/>
            <a:ext cx="1590041" cy="609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4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4-mers</a:t>
            </a:r>
          </a:p>
        </p:txBody>
      </p:sp>
      <p:sp>
        <p:nvSpPr>
          <p:cNvPr id="666" name="graph"/>
          <p:cNvSpPr txBox="1"/>
          <p:nvPr/>
        </p:nvSpPr>
        <p:spPr>
          <a:xfrm>
            <a:off x="18428660" y="11563047"/>
            <a:ext cx="1328421" cy="609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4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graph</a:t>
            </a:r>
          </a:p>
        </p:txBody>
      </p:sp>
      <p:sp>
        <p:nvSpPr>
          <p:cNvPr id="667" name="Coloured De Bruijn Grap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Coloured De Bruijn Graphs</a:t>
            </a:r>
          </a:p>
        </p:txBody>
      </p:sp>
      <p:sp>
        <p:nvSpPr>
          <p:cNvPr id="668" name="T = TACGACGTCGACT"/>
          <p:cNvSpPr txBox="1"/>
          <p:nvPr/>
        </p:nvSpPr>
        <p:spPr>
          <a:xfrm>
            <a:off x="9080419" y="4823195"/>
            <a:ext cx="4094194" cy="70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584200">
              <a:defRPr sz="3000">
                <a:solidFill>
                  <a:srgbClr val="66A1DD"/>
                </a:solidFill>
              </a:defRPr>
            </a:pPr>
            <a:r>
              <a:rPr>
                <a:solidFill>
                  <a:srgbClr val="242632"/>
                </a:solidFill>
              </a:rPr>
              <a:t>T = TACGA</a:t>
            </a:r>
            <a:r>
              <a:t>C</a:t>
            </a:r>
            <a:r>
              <a:rPr>
                <a:solidFill>
                  <a:srgbClr val="242632"/>
                </a:solidFill>
              </a:rPr>
              <a:t>GTCGACT</a:t>
            </a:r>
          </a:p>
        </p:txBody>
      </p:sp>
      <p:sp>
        <p:nvSpPr>
          <p:cNvPr id="669" name="Line"/>
          <p:cNvSpPr/>
          <p:nvPr/>
        </p:nvSpPr>
        <p:spPr>
          <a:xfrm flipV="1">
            <a:off x="11170188" y="6122832"/>
            <a:ext cx="1" cy="70146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0" name="S = TACGAGGTCGACT"/>
          <p:cNvSpPr txBox="1"/>
          <p:nvPr/>
        </p:nvSpPr>
        <p:spPr>
          <a:xfrm>
            <a:off x="9060936" y="5375398"/>
            <a:ext cx="4181781" cy="558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584200">
              <a:defRPr sz="3000">
                <a:solidFill>
                  <a:srgbClr val="FF4055"/>
                </a:solidFill>
              </a:defRPr>
            </a:pPr>
            <a:r>
              <a:rPr>
                <a:solidFill>
                  <a:srgbClr val="242632"/>
                </a:solidFill>
              </a:rPr>
              <a:t>S = TACGA</a:t>
            </a:r>
            <a:r>
              <a:t>G</a:t>
            </a:r>
            <a:r>
              <a:rPr>
                <a:solidFill>
                  <a:srgbClr val="242632"/>
                </a:solidFill>
              </a:rPr>
              <a:t>GTCGACT</a:t>
            </a:r>
          </a:p>
        </p:txBody>
      </p:sp>
      <p:sp>
        <p:nvSpPr>
          <p:cNvPr id="671" name="Circle"/>
          <p:cNvSpPr/>
          <p:nvPr/>
        </p:nvSpPr>
        <p:spPr>
          <a:xfrm>
            <a:off x="10145297" y="7030646"/>
            <a:ext cx="3579134" cy="3579134"/>
          </a:xfrm>
          <a:prstGeom prst="ellipse">
            <a:avLst/>
          </a:prstGeom>
          <a:ln w="50800">
            <a:solidFill>
              <a:srgbClr val="CC665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2" name="Circle"/>
          <p:cNvSpPr/>
          <p:nvPr/>
        </p:nvSpPr>
        <p:spPr>
          <a:xfrm>
            <a:off x="8576770" y="7030646"/>
            <a:ext cx="3579133" cy="3579134"/>
          </a:xfrm>
          <a:prstGeom prst="ellipse">
            <a:avLst/>
          </a:prstGeom>
          <a:ln w="50800">
            <a:solidFill>
              <a:srgbClr val="66A1DD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3" name="SNP"/>
          <p:cNvSpPr txBox="1"/>
          <p:nvPr/>
        </p:nvSpPr>
        <p:spPr>
          <a:xfrm>
            <a:off x="10789081" y="4107783"/>
            <a:ext cx="83290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i="1" sz="28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SNP</a:t>
            </a:r>
          </a:p>
        </p:txBody>
      </p:sp>
      <p:sp>
        <p:nvSpPr>
          <p:cNvPr id="674" name="Line"/>
          <p:cNvSpPr/>
          <p:nvPr/>
        </p:nvSpPr>
        <p:spPr>
          <a:xfrm flipV="1">
            <a:off x="11173153" y="4593423"/>
            <a:ext cx="1" cy="23990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32208" y="5246556"/>
            <a:ext cx="8425129" cy="5088444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ACG"/>
          <p:cNvSpPr txBox="1"/>
          <p:nvPr/>
        </p:nvSpPr>
        <p:spPr>
          <a:xfrm>
            <a:off x="9097250" y="7394688"/>
            <a:ext cx="4094194" cy="70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584200">
              <a:defRPr sz="2800">
                <a:solidFill>
                  <a:srgbClr val="242632"/>
                </a:solidFill>
              </a:defRPr>
            </a:lvl1pPr>
          </a:lstStyle>
          <a:p>
            <a:pPr>
              <a:defRPr>
                <a:solidFill>
                  <a:srgbClr val="66A1DD"/>
                </a:solidFill>
              </a:defRPr>
            </a:pPr>
            <a:r>
              <a:rPr>
                <a:solidFill>
                  <a:srgbClr val="242632"/>
                </a:solidFill>
              </a:rPr>
              <a:t>TACG</a:t>
            </a:r>
          </a:p>
        </p:txBody>
      </p:sp>
      <p:sp>
        <p:nvSpPr>
          <p:cNvPr id="677" name="ACGA"/>
          <p:cNvSpPr txBox="1"/>
          <p:nvPr/>
        </p:nvSpPr>
        <p:spPr>
          <a:xfrm>
            <a:off x="10600686" y="7909212"/>
            <a:ext cx="10894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800">
                <a:solidFill>
                  <a:srgbClr val="242632"/>
                </a:solidFill>
              </a:defRPr>
            </a:lvl1pPr>
          </a:lstStyle>
          <a:p>
            <a:pPr>
              <a:defRPr>
                <a:solidFill>
                  <a:srgbClr val="66A1DD"/>
                </a:solidFill>
              </a:defRPr>
            </a:pPr>
            <a:r>
              <a:rPr>
                <a:solidFill>
                  <a:srgbClr val="242632"/>
                </a:solidFill>
              </a:rPr>
              <a:t>ACGA</a:t>
            </a:r>
          </a:p>
        </p:txBody>
      </p:sp>
      <p:sp>
        <p:nvSpPr>
          <p:cNvPr id="678" name="GACG"/>
          <p:cNvSpPr txBox="1"/>
          <p:nvPr/>
        </p:nvSpPr>
        <p:spPr>
          <a:xfrm>
            <a:off x="9053385" y="7739721"/>
            <a:ext cx="111546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800">
                <a:solidFill>
                  <a:srgbClr val="66A1DD"/>
                </a:solidFill>
              </a:defRPr>
            </a:pPr>
            <a:r>
              <a:rPr>
                <a:solidFill>
                  <a:srgbClr val="242632"/>
                </a:solidFill>
              </a:rPr>
              <a:t>GA</a:t>
            </a:r>
            <a:r>
              <a:t>C</a:t>
            </a:r>
            <a:r>
              <a:rPr>
                <a:solidFill>
                  <a:srgbClr val="242632"/>
                </a:solidFill>
              </a:rPr>
              <a:t>G</a:t>
            </a:r>
          </a:p>
        </p:txBody>
      </p:sp>
      <p:sp>
        <p:nvSpPr>
          <p:cNvPr id="679" name="ACGT"/>
          <p:cNvSpPr txBox="1"/>
          <p:nvPr/>
        </p:nvSpPr>
        <p:spPr>
          <a:xfrm>
            <a:off x="8734739" y="8566212"/>
            <a:ext cx="106702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800">
                <a:solidFill>
                  <a:srgbClr val="66A1DD"/>
                </a:solidFill>
              </a:defRPr>
            </a:pPr>
            <a:r>
              <a:rPr>
                <a:solidFill>
                  <a:srgbClr val="242632"/>
                </a:solidFill>
              </a:rPr>
              <a:t>A</a:t>
            </a:r>
            <a:r>
              <a:t>C</a:t>
            </a:r>
            <a:r>
              <a:rPr>
                <a:solidFill>
                  <a:srgbClr val="242632"/>
                </a:solidFill>
              </a:rPr>
              <a:t>GT</a:t>
            </a:r>
          </a:p>
        </p:txBody>
      </p:sp>
      <p:sp>
        <p:nvSpPr>
          <p:cNvPr id="680" name="CGTC"/>
          <p:cNvSpPr txBox="1"/>
          <p:nvPr/>
        </p:nvSpPr>
        <p:spPr>
          <a:xfrm>
            <a:off x="9063195" y="9392704"/>
            <a:ext cx="109584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800">
                <a:solidFill>
                  <a:srgbClr val="66A1DD"/>
                </a:solidFill>
              </a:defRPr>
            </a:pPr>
            <a:r>
              <a:t>C</a:t>
            </a:r>
            <a:r>
              <a:rPr>
                <a:solidFill>
                  <a:srgbClr val="242632"/>
                </a:solidFill>
              </a:rPr>
              <a:t>GTC</a:t>
            </a:r>
          </a:p>
        </p:txBody>
      </p:sp>
      <p:sp>
        <p:nvSpPr>
          <p:cNvPr id="681" name="GTCG"/>
          <p:cNvSpPr txBox="1"/>
          <p:nvPr/>
        </p:nvSpPr>
        <p:spPr>
          <a:xfrm>
            <a:off x="10629234" y="8761793"/>
            <a:ext cx="110730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800">
                <a:solidFill>
                  <a:srgbClr val="242632"/>
                </a:solidFill>
              </a:defRPr>
            </a:lvl1pPr>
          </a:lstStyle>
          <a:p>
            <a:pPr>
              <a:defRPr>
                <a:solidFill>
                  <a:srgbClr val="66A1DD"/>
                </a:solidFill>
              </a:defRPr>
            </a:pPr>
            <a:r>
              <a:rPr>
                <a:solidFill>
                  <a:srgbClr val="242632"/>
                </a:solidFill>
              </a:rPr>
              <a:t>GTCG</a:t>
            </a:r>
          </a:p>
        </p:txBody>
      </p:sp>
      <p:sp>
        <p:nvSpPr>
          <p:cNvPr id="682" name="TCGA"/>
          <p:cNvSpPr txBox="1"/>
          <p:nvPr/>
        </p:nvSpPr>
        <p:spPr>
          <a:xfrm>
            <a:off x="10630810" y="9206975"/>
            <a:ext cx="108126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800">
                <a:solidFill>
                  <a:srgbClr val="242632"/>
                </a:solidFill>
              </a:defRPr>
            </a:lvl1pPr>
          </a:lstStyle>
          <a:p>
            <a:pPr>
              <a:defRPr>
                <a:solidFill>
                  <a:srgbClr val="66A1DD"/>
                </a:solidFill>
              </a:defRPr>
            </a:pPr>
            <a:r>
              <a:rPr>
                <a:solidFill>
                  <a:srgbClr val="242632"/>
                </a:solidFill>
              </a:rPr>
              <a:t>TCGA</a:t>
            </a:r>
          </a:p>
        </p:txBody>
      </p:sp>
      <p:sp>
        <p:nvSpPr>
          <p:cNvPr id="683" name="CGAC"/>
          <p:cNvSpPr txBox="1"/>
          <p:nvPr/>
        </p:nvSpPr>
        <p:spPr>
          <a:xfrm>
            <a:off x="10618184" y="8353351"/>
            <a:ext cx="110400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800">
                <a:solidFill>
                  <a:srgbClr val="242632"/>
                </a:solidFill>
              </a:defRPr>
            </a:lvl1pPr>
          </a:lstStyle>
          <a:p>
            <a:pPr>
              <a:defRPr>
                <a:solidFill>
                  <a:srgbClr val="66A1DD"/>
                </a:solidFill>
              </a:defRPr>
            </a:pPr>
            <a:r>
              <a:rPr>
                <a:solidFill>
                  <a:srgbClr val="242632"/>
                </a:solidFill>
              </a:rPr>
              <a:t>CGAC</a:t>
            </a:r>
          </a:p>
        </p:txBody>
      </p:sp>
      <p:sp>
        <p:nvSpPr>
          <p:cNvPr id="684" name="GACT"/>
          <p:cNvSpPr txBox="1"/>
          <p:nvPr/>
        </p:nvSpPr>
        <p:spPr>
          <a:xfrm>
            <a:off x="10633922" y="9639800"/>
            <a:ext cx="106702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800">
                <a:solidFill>
                  <a:srgbClr val="242632"/>
                </a:solidFill>
              </a:defRPr>
            </a:lvl1pPr>
          </a:lstStyle>
          <a:p>
            <a:pPr>
              <a:defRPr>
                <a:solidFill>
                  <a:srgbClr val="66A1DD"/>
                </a:solidFill>
              </a:defRPr>
            </a:pPr>
            <a:r>
              <a:rPr>
                <a:solidFill>
                  <a:srgbClr val="242632"/>
                </a:solidFill>
              </a:rPr>
              <a:t>GACT</a:t>
            </a:r>
          </a:p>
        </p:txBody>
      </p:sp>
      <p:sp>
        <p:nvSpPr>
          <p:cNvPr id="685" name="CGAG"/>
          <p:cNvSpPr txBox="1"/>
          <p:nvPr/>
        </p:nvSpPr>
        <p:spPr>
          <a:xfrm>
            <a:off x="12054188" y="7530734"/>
            <a:ext cx="111546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800">
                <a:solidFill>
                  <a:srgbClr val="FF4055"/>
                </a:solidFill>
              </a:defRPr>
            </a:pPr>
            <a:r>
              <a:rPr>
                <a:solidFill>
                  <a:srgbClr val="242632"/>
                </a:solidFill>
              </a:rPr>
              <a:t>CGA</a:t>
            </a:r>
            <a:r>
              <a:t>G</a:t>
            </a:r>
          </a:p>
        </p:txBody>
      </p:sp>
      <p:sp>
        <p:nvSpPr>
          <p:cNvPr id="686" name="GAGG"/>
          <p:cNvSpPr txBox="1"/>
          <p:nvPr/>
        </p:nvSpPr>
        <p:spPr>
          <a:xfrm>
            <a:off x="12455408" y="8289851"/>
            <a:ext cx="11269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800">
                <a:solidFill>
                  <a:srgbClr val="FF4055"/>
                </a:solidFill>
              </a:defRPr>
            </a:pPr>
            <a:r>
              <a:rPr>
                <a:solidFill>
                  <a:srgbClr val="242632"/>
                </a:solidFill>
              </a:rPr>
              <a:t>GA</a:t>
            </a:r>
            <a:r>
              <a:t>G</a:t>
            </a:r>
            <a:r>
              <a:rPr>
                <a:solidFill>
                  <a:srgbClr val="242632"/>
                </a:solidFill>
              </a:rPr>
              <a:t>G</a:t>
            </a:r>
          </a:p>
        </p:txBody>
      </p:sp>
      <p:sp>
        <p:nvSpPr>
          <p:cNvPr id="687" name="AGGT"/>
          <p:cNvSpPr txBox="1"/>
          <p:nvPr/>
        </p:nvSpPr>
        <p:spPr>
          <a:xfrm>
            <a:off x="12479630" y="8933075"/>
            <a:ext cx="107848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800">
                <a:solidFill>
                  <a:srgbClr val="FF4055"/>
                </a:solidFill>
              </a:defRPr>
            </a:pPr>
            <a:r>
              <a:rPr>
                <a:solidFill>
                  <a:srgbClr val="242632"/>
                </a:solidFill>
              </a:rPr>
              <a:t>A</a:t>
            </a:r>
            <a:r>
              <a:t>G</a:t>
            </a:r>
            <a:r>
              <a:rPr>
                <a:solidFill>
                  <a:srgbClr val="242632"/>
                </a:solidFill>
              </a:rPr>
              <a:t>GT</a:t>
            </a:r>
          </a:p>
        </p:txBody>
      </p:sp>
      <p:sp>
        <p:nvSpPr>
          <p:cNvPr id="688" name="GGTC"/>
          <p:cNvSpPr txBox="1"/>
          <p:nvPr/>
        </p:nvSpPr>
        <p:spPr>
          <a:xfrm>
            <a:off x="12058268" y="9596000"/>
            <a:ext cx="110730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800">
                <a:solidFill>
                  <a:srgbClr val="FF4055"/>
                </a:solidFill>
              </a:defRPr>
            </a:pPr>
            <a:r>
              <a:t>G</a:t>
            </a:r>
            <a:r>
              <a:rPr>
                <a:solidFill>
                  <a:srgbClr val="242632"/>
                </a:solidFill>
              </a:rPr>
              <a:t>GTC</a:t>
            </a:r>
          </a:p>
        </p:txBody>
      </p:sp>
      <p:sp>
        <p:nvSpPr>
          <p:cNvPr id="689" name="[Iqbal et al. 2012]"/>
          <p:cNvSpPr txBox="1"/>
          <p:nvPr/>
        </p:nvSpPr>
        <p:spPr>
          <a:xfrm>
            <a:off x="10287483" y="2896217"/>
            <a:ext cx="2783674" cy="503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b="1" i="1" sz="28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[Iqbal et al. 2012]</a:t>
            </a:r>
          </a:p>
        </p:txBody>
      </p:sp>
      <p:sp>
        <p:nvSpPr>
          <p:cNvPr id="690" name="Recent survey: “Computational pan-genomics: status, promises and challenges”, Briefings in Bioinf., Oct 21"/>
          <p:cNvSpPr txBox="1"/>
          <p:nvPr/>
        </p:nvSpPr>
        <p:spPr>
          <a:xfrm>
            <a:off x="3625423" y="12807099"/>
            <a:ext cx="16618883" cy="503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b="1" i="1" sz="28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Recent survey: “Computational pan-genomics: status, promises and challenges”, Briefings in Bioinf., Oct 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otgun sequencing"/>
          <p:cNvSpPr txBox="1"/>
          <p:nvPr>
            <p:ph type="title"/>
          </p:nvPr>
        </p:nvSpPr>
        <p:spPr>
          <a:xfrm>
            <a:off x="1739900" y="359790"/>
            <a:ext cx="20904200" cy="3441701"/>
          </a:xfrm>
          <a:prstGeom prst="rect">
            <a:avLst/>
          </a:prstGeom>
        </p:spPr>
        <p:txBody>
          <a:bodyPr/>
          <a:lstStyle/>
          <a:p>
            <a:pPr/>
            <a:r>
              <a:t>Shotgun sequencing</a:t>
            </a:r>
          </a:p>
        </p:txBody>
      </p:sp>
      <p:sp>
        <p:nvSpPr>
          <p:cNvPr id="182" name="Oval"/>
          <p:cNvSpPr/>
          <p:nvPr/>
        </p:nvSpPr>
        <p:spPr>
          <a:xfrm>
            <a:off x="19934941" y="4636316"/>
            <a:ext cx="753046" cy="79228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606060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3200"/>
            </a:pPr>
          </a:p>
        </p:txBody>
      </p:sp>
      <p:sp>
        <p:nvSpPr>
          <p:cNvPr id="183" name="acgt"/>
          <p:cNvSpPr txBox="1"/>
          <p:nvPr/>
        </p:nvSpPr>
        <p:spPr>
          <a:xfrm>
            <a:off x="19374045" y="4642724"/>
            <a:ext cx="1874840" cy="77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22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acgt</a:t>
            </a:r>
          </a:p>
        </p:txBody>
      </p:sp>
      <p:sp>
        <p:nvSpPr>
          <p:cNvPr id="184" name="Line"/>
          <p:cNvSpPr/>
          <p:nvPr/>
        </p:nvSpPr>
        <p:spPr>
          <a:xfrm>
            <a:off x="19342881" y="4416816"/>
            <a:ext cx="710081" cy="905245"/>
          </a:xfrm>
          <a:prstGeom prst="line">
            <a:avLst/>
          </a:prstGeom>
          <a:ln w="25400">
            <a:solidFill>
              <a:srgbClr val="60606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5" name="Line"/>
          <p:cNvSpPr/>
          <p:nvPr/>
        </p:nvSpPr>
        <p:spPr>
          <a:xfrm>
            <a:off x="19432911" y="4408235"/>
            <a:ext cx="1022558" cy="258468"/>
          </a:xfrm>
          <a:prstGeom prst="line">
            <a:avLst/>
          </a:prstGeom>
          <a:ln w="25400">
            <a:solidFill>
              <a:srgbClr val="60606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6" name="Line"/>
          <p:cNvSpPr/>
          <p:nvPr/>
        </p:nvSpPr>
        <p:spPr>
          <a:xfrm>
            <a:off x="16272447" y="4399888"/>
            <a:ext cx="423475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7" name="Line"/>
          <p:cNvSpPr/>
          <p:nvPr/>
        </p:nvSpPr>
        <p:spPr>
          <a:xfrm flipV="1">
            <a:off x="18438079" y="4753434"/>
            <a:ext cx="1" cy="738449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8" name="Line"/>
          <p:cNvSpPr/>
          <p:nvPr/>
        </p:nvSpPr>
        <p:spPr>
          <a:xfrm>
            <a:off x="16272375" y="5856239"/>
            <a:ext cx="43494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9" name="Line"/>
          <p:cNvSpPr/>
          <p:nvPr/>
        </p:nvSpPr>
        <p:spPr>
          <a:xfrm>
            <a:off x="16272375" y="5973547"/>
            <a:ext cx="43494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0" name="Line"/>
          <p:cNvSpPr/>
          <p:nvPr/>
        </p:nvSpPr>
        <p:spPr>
          <a:xfrm>
            <a:off x="16272375" y="6090856"/>
            <a:ext cx="4349457" cy="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1" name="Line"/>
          <p:cNvSpPr/>
          <p:nvPr/>
        </p:nvSpPr>
        <p:spPr>
          <a:xfrm>
            <a:off x="16272375" y="6208165"/>
            <a:ext cx="43494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2" name="Line"/>
          <p:cNvSpPr/>
          <p:nvPr/>
        </p:nvSpPr>
        <p:spPr>
          <a:xfrm>
            <a:off x="16272375" y="6325474"/>
            <a:ext cx="434945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3" name="Line"/>
          <p:cNvSpPr/>
          <p:nvPr/>
        </p:nvSpPr>
        <p:spPr>
          <a:xfrm>
            <a:off x="16642297" y="7745727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4" name="Line"/>
          <p:cNvSpPr/>
          <p:nvPr/>
        </p:nvSpPr>
        <p:spPr>
          <a:xfrm>
            <a:off x="16767447" y="7871179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5" name="Line"/>
          <p:cNvSpPr/>
          <p:nvPr/>
        </p:nvSpPr>
        <p:spPr>
          <a:xfrm>
            <a:off x="16429539" y="7996631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6" name="Line"/>
          <p:cNvSpPr/>
          <p:nvPr/>
        </p:nvSpPr>
        <p:spPr>
          <a:xfrm>
            <a:off x="16254328" y="8122083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7" name="Line"/>
          <p:cNvSpPr/>
          <p:nvPr/>
        </p:nvSpPr>
        <p:spPr>
          <a:xfrm>
            <a:off x="16642297" y="8260081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8" name="Line"/>
          <p:cNvSpPr/>
          <p:nvPr/>
        </p:nvSpPr>
        <p:spPr>
          <a:xfrm>
            <a:off x="17731109" y="8247536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9" name="Line"/>
          <p:cNvSpPr/>
          <p:nvPr/>
        </p:nvSpPr>
        <p:spPr>
          <a:xfrm>
            <a:off x="17731109" y="7996631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0" name="Line"/>
          <p:cNvSpPr/>
          <p:nvPr/>
        </p:nvSpPr>
        <p:spPr>
          <a:xfrm>
            <a:off x="17380687" y="7858634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1" name="Line"/>
          <p:cNvSpPr/>
          <p:nvPr/>
        </p:nvSpPr>
        <p:spPr>
          <a:xfrm>
            <a:off x="18006441" y="7795907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2" name="Line"/>
          <p:cNvSpPr/>
          <p:nvPr/>
        </p:nvSpPr>
        <p:spPr>
          <a:xfrm>
            <a:off x="18319319" y="7896269"/>
            <a:ext cx="43381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3" name="Line"/>
          <p:cNvSpPr/>
          <p:nvPr/>
        </p:nvSpPr>
        <p:spPr>
          <a:xfrm>
            <a:off x="18543959" y="8134629"/>
            <a:ext cx="41744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4" name="Line"/>
          <p:cNvSpPr/>
          <p:nvPr/>
        </p:nvSpPr>
        <p:spPr>
          <a:xfrm>
            <a:off x="17856260" y="8109538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5" name="Line"/>
          <p:cNvSpPr/>
          <p:nvPr/>
        </p:nvSpPr>
        <p:spPr>
          <a:xfrm>
            <a:off x="16254328" y="8410623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6" name="Line"/>
          <p:cNvSpPr/>
          <p:nvPr/>
        </p:nvSpPr>
        <p:spPr>
          <a:xfrm>
            <a:off x="16529660" y="8598802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7" name="Line"/>
          <p:cNvSpPr/>
          <p:nvPr/>
        </p:nvSpPr>
        <p:spPr>
          <a:xfrm>
            <a:off x="18356864" y="8285171"/>
            <a:ext cx="50442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8" name="Line"/>
          <p:cNvSpPr/>
          <p:nvPr/>
        </p:nvSpPr>
        <p:spPr>
          <a:xfrm>
            <a:off x="18632196" y="8009176"/>
            <a:ext cx="50442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9" name="Line"/>
          <p:cNvSpPr/>
          <p:nvPr/>
        </p:nvSpPr>
        <p:spPr>
          <a:xfrm>
            <a:off x="19070223" y="8172264"/>
            <a:ext cx="3919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0" name="Line"/>
          <p:cNvSpPr/>
          <p:nvPr/>
        </p:nvSpPr>
        <p:spPr>
          <a:xfrm>
            <a:off x="19257951" y="8009176"/>
            <a:ext cx="37115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1" name="Line"/>
          <p:cNvSpPr/>
          <p:nvPr/>
        </p:nvSpPr>
        <p:spPr>
          <a:xfrm>
            <a:off x="19192740" y="8360443"/>
            <a:ext cx="38190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19645918" y="8134629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3" name="Line"/>
          <p:cNvSpPr/>
          <p:nvPr/>
        </p:nvSpPr>
        <p:spPr>
          <a:xfrm>
            <a:off x="19583344" y="8247536"/>
            <a:ext cx="30031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4" name="Line"/>
          <p:cNvSpPr/>
          <p:nvPr/>
        </p:nvSpPr>
        <p:spPr>
          <a:xfrm>
            <a:off x="20171554" y="8260081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5" name="Line"/>
          <p:cNvSpPr/>
          <p:nvPr/>
        </p:nvSpPr>
        <p:spPr>
          <a:xfrm>
            <a:off x="19796100" y="8021721"/>
            <a:ext cx="326233" cy="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6" name="Line"/>
          <p:cNvSpPr/>
          <p:nvPr/>
        </p:nvSpPr>
        <p:spPr>
          <a:xfrm>
            <a:off x="20245649" y="7858634"/>
            <a:ext cx="342720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7" name="Line"/>
          <p:cNvSpPr/>
          <p:nvPr/>
        </p:nvSpPr>
        <p:spPr>
          <a:xfrm>
            <a:off x="19984755" y="7733181"/>
            <a:ext cx="44091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8" name="Line"/>
          <p:cNvSpPr/>
          <p:nvPr/>
        </p:nvSpPr>
        <p:spPr>
          <a:xfrm>
            <a:off x="19645918" y="7846088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9" name="Line"/>
          <p:cNvSpPr/>
          <p:nvPr/>
        </p:nvSpPr>
        <p:spPr>
          <a:xfrm>
            <a:off x="20171554" y="8448260"/>
            <a:ext cx="25108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0" name="Line"/>
          <p:cNvSpPr/>
          <p:nvPr/>
        </p:nvSpPr>
        <p:spPr>
          <a:xfrm>
            <a:off x="19846160" y="8636437"/>
            <a:ext cx="504422" cy="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1" name="Line"/>
          <p:cNvSpPr/>
          <p:nvPr/>
        </p:nvSpPr>
        <p:spPr>
          <a:xfrm>
            <a:off x="18507045" y="8724255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2" name="Line"/>
          <p:cNvSpPr/>
          <p:nvPr/>
        </p:nvSpPr>
        <p:spPr>
          <a:xfrm>
            <a:off x="18006441" y="8498440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3" name="Line"/>
          <p:cNvSpPr/>
          <p:nvPr/>
        </p:nvSpPr>
        <p:spPr>
          <a:xfrm>
            <a:off x="18507045" y="8410623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4" name="Line"/>
          <p:cNvSpPr/>
          <p:nvPr/>
        </p:nvSpPr>
        <p:spPr>
          <a:xfrm>
            <a:off x="18632196" y="8573711"/>
            <a:ext cx="50442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5" name="Line"/>
          <p:cNvSpPr/>
          <p:nvPr/>
        </p:nvSpPr>
        <p:spPr>
          <a:xfrm>
            <a:off x="17856260" y="8648983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6" name="Line"/>
          <p:cNvSpPr/>
          <p:nvPr/>
        </p:nvSpPr>
        <p:spPr>
          <a:xfrm>
            <a:off x="16942658" y="8473350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7" name="Line"/>
          <p:cNvSpPr/>
          <p:nvPr/>
        </p:nvSpPr>
        <p:spPr>
          <a:xfrm>
            <a:off x="16967689" y="8021721"/>
            <a:ext cx="504422" cy="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8" name="Line"/>
          <p:cNvSpPr/>
          <p:nvPr/>
        </p:nvSpPr>
        <p:spPr>
          <a:xfrm>
            <a:off x="16642297" y="8761889"/>
            <a:ext cx="504422" cy="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9" name="Line"/>
          <p:cNvSpPr/>
          <p:nvPr/>
        </p:nvSpPr>
        <p:spPr>
          <a:xfrm>
            <a:off x="19583344" y="8460805"/>
            <a:ext cx="5044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0" name="Line"/>
          <p:cNvSpPr/>
          <p:nvPr/>
        </p:nvSpPr>
        <p:spPr>
          <a:xfrm>
            <a:off x="19309514" y="8548621"/>
            <a:ext cx="390283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1" name="Line"/>
          <p:cNvSpPr/>
          <p:nvPr/>
        </p:nvSpPr>
        <p:spPr>
          <a:xfrm flipV="1">
            <a:off x="18438079" y="6686424"/>
            <a:ext cx="1" cy="738450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2" name="Line"/>
          <p:cNvSpPr/>
          <p:nvPr/>
        </p:nvSpPr>
        <p:spPr>
          <a:xfrm>
            <a:off x="16350155" y="12200929"/>
            <a:ext cx="1285183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3" name="Line"/>
          <p:cNvSpPr/>
          <p:nvPr/>
        </p:nvSpPr>
        <p:spPr>
          <a:xfrm>
            <a:off x="17788368" y="12200929"/>
            <a:ext cx="60048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4" name="Line"/>
          <p:cNvSpPr/>
          <p:nvPr/>
        </p:nvSpPr>
        <p:spPr>
          <a:xfrm>
            <a:off x="18510268" y="12200929"/>
            <a:ext cx="1679410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5" name="Line"/>
          <p:cNvSpPr/>
          <p:nvPr/>
        </p:nvSpPr>
        <p:spPr>
          <a:xfrm>
            <a:off x="20333068" y="12200929"/>
            <a:ext cx="265540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6" name="Clone (for overlaps)"/>
          <p:cNvSpPr txBox="1"/>
          <p:nvPr/>
        </p:nvSpPr>
        <p:spPr>
          <a:xfrm>
            <a:off x="13648154" y="4687736"/>
            <a:ext cx="4349454" cy="7219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 defTabSz="584200">
              <a:defRPr sz="36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Clone (for overlaps)</a:t>
            </a:r>
          </a:p>
        </p:txBody>
      </p:sp>
      <p:sp>
        <p:nvSpPr>
          <p:cNvPr id="237" name="“Shotgun Sequencing”"/>
          <p:cNvSpPr txBox="1"/>
          <p:nvPr/>
        </p:nvSpPr>
        <p:spPr>
          <a:xfrm>
            <a:off x="13087636" y="6613989"/>
            <a:ext cx="4908927" cy="7219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 defTabSz="584200">
              <a:defRPr sz="36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“Shotgun Sequencing”</a:t>
            </a:r>
          </a:p>
        </p:txBody>
      </p:sp>
      <p:sp>
        <p:nvSpPr>
          <p:cNvPr id="238" name="randomly overlapping…"/>
          <p:cNvSpPr txBox="1"/>
          <p:nvPr/>
        </p:nvSpPr>
        <p:spPr>
          <a:xfrm>
            <a:off x="20857105" y="7315434"/>
            <a:ext cx="2923699" cy="162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defRPr sz="25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randomly overlapping</a:t>
            </a:r>
          </a:p>
          <a:p>
            <a:pPr algn="l" defTabSz="584200">
              <a:defRPr sz="25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reads</a:t>
            </a:r>
          </a:p>
          <a:p>
            <a:pPr algn="l" defTabSz="584200">
              <a:defRPr sz="25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(~100 bases)</a:t>
            </a:r>
          </a:p>
        </p:txBody>
      </p:sp>
      <p:sp>
        <p:nvSpPr>
          <p:cNvPr id="239" name="contigs + gaps"/>
          <p:cNvSpPr txBox="1"/>
          <p:nvPr/>
        </p:nvSpPr>
        <p:spPr>
          <a:xfrm>
            <a:off x="20859884" y="11957288"/>
            <a:ext cx="2081323" cy="487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defRPr sz="25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contigs + gaps</a:t>
            </a:r>
          </a:p>
        </p:txBody>
      </p:sp>
      <p:sp>
        <p:nvSpPr>
          <p:cNvPr id="240" name="overlapping…"/>
          <p:cNvSpPr txBox="1"/>
          <p:nvPr/>
        </p:nvSpPr>
        <p:spPr>
          <a:xfrm>
            <a:off x="20857105" y="5636068"/>
            <a:ext cx="2923699" cy="807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defRPr sz="25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overlapping</a:t>
            </a:r>
          </a:p>
          <a:p>
            <a:pPr algn="l" defTabSz="584200">
              <a:defRPr sz="25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genomes</a:t>
            </a:r>
          </a:p>
        </p:txBody>
      </p:sp>
      <p:sp>
        <p:nvSpPr>
          <p:cNvPr id="241" name="genomic DNA"/>
          <p:cNvSpPr txBox="1"/>
          <p:nvPr/>
        </p:nvSpPr>
        <p:spPr>
          <a:xfrm>
            <a:off x="20840603" y="4147535"/>
            <a:ext cx="2099859" cy="4872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defRPr sz="25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genomic DNA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65622" y="10148497"/>
            <a:ext cx="1386543" cy="89301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de Bruijn graph"/>
          <p:cNvSpPr txBox="1"/>
          <p:nvPr/>
        </p:nvSpPr>
        <p:spPr>
          <a:xfrm>
            <a:off x="20798328" y="10216721"/>
            <a:ext cx="2420332" cy="738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defRPr sz="25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de Bruijn graph</a:t>
            </a:r>
          </a:p>
        </p:txBody>
      </p:sp>
      <p:sp>
        <p:nvSpPr>
          <p:cNvPr id="244" name="Graph Construction"/>
          <p:cNvSpPr txBox="1"/>
          <p:nvPr/>
        </p:nvSpPr>
        <p:spPr>
          <a:xfrm>
            <a:off x="14081340" y="9114607"/>
            <a:ext cx="3897419" cy="72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 defTabSz="584200">
              <a:defRPr sz="36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Graph Construction</a:t>
            </a:r>
          </a:p>
        </p:txBody>
      </p:sp>
      <p:sp>
        <p:nvSpPr>
          <p:cNvPr id="245" name="Graph Traversal"/>
          <p:cNvSpPr txBox="1"/>
          <p:nvPr/>
        </p:nvSpPr>
        <p:spPr>
          <a:xfrm>
            <a:off x="14600848" y="11211472"/>
            <a:ext cx="3397081" cy="7219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 defTabSz="584200">
              <a:defRPr sz="36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Graph Traversal</a:t>
            </a:r>
          </a:p>
        </p:txBody>
      </p:sp>
      <p:sp>
        <p:nvSpPr>
          <p:cNvPr id="246" name="Line"/>
          <p:cNvSpPr/>
          <p:nvPr/>
        </p:nvSpPr>
        <p:spPr>
          <a:xfrm flipV="1">
            <a:off x="18438079" y="9099424"/>
            <a:ext cx="1" cy="738450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7" name="Line"/>
          <p:cNvSpPr/>
          <p:nvPr/>
        </p:nvSpPr>
        <p:spPr>
          <a:xfrm flipV="1">
            <a:off x="18438079" y="11194924"/>
            <a:ext cx="1" cy="738450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8" name="Objective: Read genome into computer (~3.2 billion bases)…"/>
          <p:cNvSpPr txBox="1"/>
          <p:nvPr>
            <p:ph type="body" sz="half" idx="1"/>
          </p:nvPr>
        </p:nvSpPr>
        <p:spPr>
          <a:xfrm>
            <a:off x="1168400" y="3905250"/>
            <a:ext cx="11912600" cy="9296400"/>
          </a:xfrm>
          <a:prstGeom prst="rect">
            <a:avLst/>
          </a:prstGeom>
        </p:spPr>
        <p:txBody>
          <a:bodyPr/>
          <a:lstStyle/>
          <a:p>
            <a:pPr marL="977900" indent="-660400" defTabSz="584200">
              <a:spcBef>
                <a:spcPts val="2400"/>
              </a:spcBef>
            </a:pPr>
            <a:r>
              <a:rPr i="1">
                <a:solidFill>
                  <a:srgbClr val="FF4D50"/>
                </a:solidFill>
                <a:latin typeface="Klinic Slab"/>
                <a:ea typeface="Klinic Slab"/>
                <a:cs typeface="Klinic Slab"/>
                <a:sym typeface="Klinic Slab"/>
              </a:rPr>
              <a:t>Objective:</a:t>
            </a:r>
            <a:r>
              <a:t> Read genome into computer (~3.2 billion bases)</a:t>
            </a:r>
          </a:p>
          <a:p>
            <a:pPr marL="977900" indent="-660400" defTabSz="584200">
              <a:spcBef>
                <a:spcPts val="2400"/>
              </a:spcBef>
            </a:pPr>
            <a:r>
              <a:rPr i="1">
                <a:solidFill>
                  <a:srgbClr val="FF4D50"/>
                </a:solidFill>
                <a:latin typeface="Klinic Slab"/>
                <a:ea typeface="Klinic Slab"/>
                <a:cs typeface="Klinic Slab"/>
                <a:sym typeface="Klinic Slab"/>
              </a:rPr>
              <a:t>Problem: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 </a:t>
            </a:r>
            <a:r>
              <a:t>molecule too small to read entirely</a:t>
            </a:r>
          </a:p>
          <a:p>
            <a:pPr marL="977900" indent="-660400" defTabSz="584200">
              <a:spcBef>
                <a:spcPts val="2400"/>
              </a:spcBef>
            </a:pPr>
            <a:r>
              <a:rPr i="1">
                <a:solidFill>
                  <a:srgbClr val="FF4D50"/>
                </a:solidFill>
                <a:latin typeface="Klinic Slab"/>
                <a:ea typeface="Klinic Slab"/>
                <a:cs typeface="Klinic Slab"/>
                <a:sym typeface="Klinic Slab"/>
              </a:rPr>
              <a:t>Solution:</a:t>
            </a:r>
            <a:r>
              <a:t> Break it into random overlapping “short reads”</a:t>
            </a:r>
          </a:p>
          <a:p>
            <a:pPr marL="977900" indent="-660400" defTabSz="584200">
              <a:spcBef>
                <a:spcPts val="2400"/>
              </a:spcBef>
            </a:pPr>
            <a:r>
              <a:t>Algorithms required to assemble these back in the (close to) correct order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Our Re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Representation</a:t>
            </a:r>
          </a:p>
        </p:txBody>
      </p:sp>
      <p:pic>
        <p:nvPicPr>
          <p:cNvPr id="6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6987" y="4544349"/>
            <a:ext cx="8250378" cy="498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12646" y="3663900"/>
            <a:ext cx="6548068" cy="801380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4 + C + o(1) bits per edge"/>
          <p:cNvSpPr txBox="1"/>
          <p:nvPr/>
        </p:nvSpPr>
        <p:spPr>
          <a:xfrm>
            <a:off x="12420157" y="11907491"/>
            <a:ext cx="769671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4600"/>
            </a:lvl1pPr>
          </a:lstStyle>
          <a:p>
            <a:pPr/>
            <a:r>
              <a:t>4 + C + o(1) bits per edge</a:t>
            </a:r>
          </a:p>
        </p:txBody>
      </p:sp>
      <p:sp>
        <p:nvSpPr>
          <p:cNvPr id="698" name="Construction: - C-way merge of k-mer counter outputs - Follow previous construction, writing matrix to disk - Build sparse bit matrix (row major) by streaming"/>
          <p:cNvSpPr txBox="1"/>
          <p:nvPr/>
        </p:nvSpPr>
        <p:spPr>
          <a:xfrm>
            <a:off x="1734499" y="10002476"/>
            <a:ext cx="9892593" cy="272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spcBef>
                <a:spcPts val="2400"/>
              </a:spcBef>
              <a:defRPr b="1"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Construction:</a:t>
            </a:r>
            <a:br/>
            <a:r>
              <a:rPr>
                <a:solidFill>
                  <a:srgbClr val="242632"/>
                </a:solidFill>
              </a:rPr>
              <a:t>-</a:t>
            </a:r>
            <a:r>
              <a:t> C-way merge </a:t>
            </a:r>
            <a:r>
              <a:rPr>
                <a:solidFill>
                  <a:srgbClr val="242632"/>
                </a:solidFill>
              </a:rPr>
              <a:t>of k-mer counter outputs</a:t>
            </a:r>
            <a:br>
              <a:rPr>
                <a:solidFill>
                  <a:srgbClr val="242632"/>
                </a:solidFill>
              </a:rPr>
            </a:br>
            <a:r>
              <a:rPr>
                <a:solidFill>
                  <a:srgbClr val="242632"/>
                </a:solidFill>
              </a:rPr>
              <a:t>- Follow previous construction, writing matrix to disk</a:t>
            </a:r>
            <a:br>
              <a:rPr>
                <a:solidFill>
                  <a:srgbClr val="242632"/>
                </a:solidFill>
              </a:rPr>
            </a:br>
            <a:r>
              <a:rPr>
                <a:solidFill>
                  <a:srgbClr val="242632"/>
                </a:solidFill>
              </a:rPr>
              <a:t>- Build </a:t>
            </a:r>
            <a:r>
              <a:t>sparse bit matrix </a:t>
            </a:r>
            <a:r>
              <a:rPr>
                <a:solidFill>
                  <a:srgbClr val="242632"/>
                </a:solidFill>
              </a:rPr>
              <a:t>(row major) by streaming</a:t>
            </a:r>
          </a:p>
        </p:txBody>
      </p:sp>
      <p:sp>
        <p:nvSpPr>
          <p:cNvPr id="699" name="Cortex: 64 + 32C bits per edge"/>
          <p:cNvSpPr txBox="1"/>
          <p:nvPr/>
        </p:nvSpPr>
        <p:spPr>
          <a:xfrm>
            <a:off x="13961769" y="12628715"/>
            <a:ext cx="5049824" cy="946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spcBef>
                <a:spcPts val="2400"/>
              </a:spcBef>
              <a:defRPr b="1"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Cortex:</a:t>
            </a:r>
            <a:r>
              <a:rPr>
                <a:solidFill>
                  <a:srgbClr val="242632"/>
                </a:solidFill>
              </a:rPr>
              <a:t> 64 + 32C bits per edge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Bubble Calling: Traverse each node to find start and end nodes of bubble (outdegree 2, ends up at same node). If different colour arcs: variant."/>
          <p:cNvSpPr txBox="1"/>
          <p:nvPr>
            <p:ph type="body" sz="quarter" idx="1"/>
          </p:nvPr>
        </p:nvSpPr>
        <p:spPr>
          <a:xfrm>
            <a:off x="5533734" y="3437311"/>
            <a:ext cx="12535783" cy="23031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000"/>
            </a:pPr>
            <a:r>
              <a:rPr i="1">
                <a:solidFill>
                  <a:srgbClr val="FF4D50"/>
                </a:solidFill>
                <a:latin typeface="Klinic Slab"/>
                <a:ea typeface="Klinic Slab"/>
                <a:cs typeface="Klinic Slab"/>
                <a:sym typeface="Klinic Slab"/>
              </a:rPr>
              <a:t>Bubble Calling:</a:t>
            </a:r>
            <a:r>
              <a:t> Traverse each node to find start and end nodes of bubble (outdegree 2, ends up at same node). If different colour arcs: variant.</a:t>
            </a:r>
          </a:p>
        </p:txBody>
      </p:sp>
      <p:sp>
        <p:nvSpPr>
          <p:cNvPr id="704" name="Results: Bubble cal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Results: Bubble calling</a:t>
            </a:r>
          </a:p>
        </p:txBody>
      </p:sp>
      <p:pic>
        <p:nvPicPr>
          <p:cNvPr id="705" name="Screen Shot 2016-12-05 at 10.11.57 PM.png" descr="Screen Shot 2016-12-05 at 10.11.5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5175" y="6257994"/>
            <a:ext cx="19392901" cy="4178301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3+TB"/>
          <p:cNvSpPr txBox="1"/>
          <p:nvPr/>
        </p:nvSpPr>
        <p:spPr>
          <a:xfrm>
            <a:off x="12147019" y="10953853"/>
            <a:ext cx="1886165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3+TB</a:t>
            </a:r>
          </a:p>
        </p:txBody>
      </p:sp>
      <p:sp>
        <p:nvSpPr>
          <p:cNvPr id="707" name="Line"/>
          <p:cNvSpPr/>
          <p:nvPr/>
        </p:nvSpPr>
        <p:spPr>
          <a:xfrm rot="2649695">
            <a:off x="12343927" y="9166567"/>
            <a:ext cx="1347316" cy="1781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17543" y="21600"/>
                </a:moveTo>
                <a:cubicBezTo>
                  <a:pt x="17543" y="21600"/>
                  <a:pt x="-4057" y="16906"/>
                  <a:pt x="678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708" name="18+TB"/>
          <p:cNvSpPr txBox="1"/>
          <p:nvPr/>
        </p:nvSpPr>
        <p:spPr>
          <a:xfrm>
            <a:off x="13850362" y="10953853"/>
            <a:ext cx="1886165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18+TB</a:t>
            </a:r>
          </a:p>
        </p:txBody>
      </p:sp>
      <p:sp>
        <p:nvSpPr>
          <p:cNvPr id="709" name="Line"/>
          <p:cNvSpPr/>
          <p:nvPr/>
        </p:nvSpPr>
        <p:spPr>
          <a:xfrm rot="7572891">
            <a:off x="14224165" y="10142782"/>
            <a:ext cx="634016" cy="974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17543" y="0"/>
                </a:moveTo>
                <a:cubicBezTo>
                  <a:pt x="17543" y="0"/>
                  <a:pt x="-4057" y="4694"/>
                  <a:pt x="678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710" name="All known AMR genes (in 1 colour)"/>
          <p:cNvSpPr txBox="1"/>
          <p:nvPr/>
        </p:nvSpPr>
        <p:spPr>
          <a:xfrm>
            <a:off x="388194" y="10059082"/>
            <a:ext cx="7792956" cy="179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All known AMR genes (in 1 colour)</a:t>
            </a:r>
          </a:p>
        </p:txBody>
      </p:sp>
      <p:sp>
        <p:nvSpPr>
          <p:cNvPr id="711" name="Line"/>
          <p:cNvSpPr/>
          <p:nvPr/>
        </p:nvSpPr>
        <p:spPr>
          <a:xfrm rot="4491634">
            <a:off x="1428518" y="9463873"/>
            <a:ext cx="622380" cy="927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17543" y="21600"/>
                </a:moveTo>
                <a:cubicBezTo>
                  <a:pt x="17543" y="21600"/>
                  <a:pt x="-4057" y="16906"/>
                  <a:pt x="678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712" name="+ AMR"/>
          <p:cNvSpPr txBox="1"/>
          <p:nvPr/>
        </p:nvSpPr>
        <p:spPr>
          <a:xfrm>
            <a:off x="2308965" y="9459274"/>
            <a:ext cx="6038363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3600">
                <a:solidFill>
                  <a:srgbClr val="242632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+ AMR</a:t>
            </a:r>
          </a:p>
        </p:txBody>
      </p:sp>
      <p:sp>
        <p:nvSpPr>
          <p:cNvPr id="713" name="est. 3000 hours… Did another experiment instead"/>
          <p:cNvSpPr txBox="1"/>
          <p:nvPr/>
        </p:nvSpPr>
        <p:spPr>
          <a:xfrm>
            <a:off x="16394768" y="11135209"/>
            <a:ext cx="7467130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est. 3000 hours…</a:t>
            </a:r>
            <a:br/>
            <a:r>
              <a:t>Did another experiment instead</a:t>
            </a:r>
          </a:p>
        </p:txBody>
      </p:sp>
      <p:sp>
        <p:nvSpPr>
          <p:cNvPr id="714" name="Line"/>
          <p:cNvSpPr/>
          <p:nvPr/>
        </p:nvSpPr>
        <p:spPr>
          <a:xfrm rot="7572891">
            <a:off x="20729015" y="10052355"/>
            <a:ext cx="634015" cy="974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17543" y="0"/>
                </a:moveTo>
                <a:cubicBezTo>
                  <a:pt x="17543" y="0"/>
                  <a:pt x="-4057" y="4694"/>
                  <a:pt x="678" y="2160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715" name="Line"/>
          <p:cNvSpPr/>
          <p:nvPr/>
        </p:nvSpPr>
        <p:spPr>
          <a:xfrm rot="6535425">
            <a:off x="1286453" y="6712425"/>
            <a:ext cx="911479" cy="1050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3" h="21600" fill="norm" stroke="1" extrusionOk="0">
                <a:moveTo>
                  <a:pt x="0" y="21600"/>
                </a:moveTo>
                <a:cubicBezTo>
                  <a:pt x="0" y="21600"/>
                  <a:pt x="21600" y="16906"/>
                  <a:pt x="16865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584200">
              <a:defRPr sz="5800"/>
            </a:pPr>
          </a:p>
        </p:txBody>
      </p:sp>
      <p:sp>
        <p:nvSpPr>
          <p:cNvPr id="716" name="from original paper"/>
          <p:cNvSpPr txBox="1"/>
          <p:nvPr/>
        </p:nvSpPr>
        <p:spPr>
          <a:xfrm>
            <a:off x="-155372" y="5518353"/>
            <a:ext cx="3112233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30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from original paper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rouped Ro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Grouped Rows</a:t>
            </a:r>
          </a:p>
        </p:txBody>
      </p:sp>
      <p:sp>
        <p:nvSpPr>
          <p:cNvPr id="721" name="Comparing populations in multiple samples: If we sort the samples by time and group by stage, can find how many samples a k-mer appears in with 2 rank queries per group."/>
          <p:cNvSpPr txBox="1"/>
          <p:nvPr/>
        </p:nvSpPr>
        <p:spPr>
          <a:xfrm>
            <a:off x="1680142" y="10346735"/>
            <a:ext cx="9892593" cy="272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spcBef>
                <a:spcPts val="2400"/>
              </a:spcBef>
              <a:defRPr b="1" sz="33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Comparing populations in multiple samples:</a:t>
            </a:r>
            <a:br/>
            <a:r>
              <a:rPr>
                <a:solidFill>
                  <a:srgbClr val="242632"/>
                </a:solidFill>
              </a:rPr>
              <a:t>If we sort the samples by time and group by stage, can find how many samples a k-mer appears in with 2 rank queries per group.</a:t>
            </a:r>
          </a:p>
        </p:txBody>
      </p:sp>
      <p:pic>
        <p:nvPicPr>
          <p:cNvPr id="7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0391" y="3572718"/>
            <a:ext cx="15343218" cy="8309977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Line"/>
          <p:cNvSpPr/>
          <p:nvPr/>
        </p:nvSpPr>
        <p:spPr>
          <a:xfrm flipV="1">
            <a:off x="14220385" y="6721107"/>
            <a:ext cx="1" cy="4349611"/>
          </a:xfrm>
          <a:prstGeom prst="line">
            <a:avLst/>
          </a:prstGeom>
          <a:ln w="508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4" name="Line"/>
          <p:cNvSpPr/>
          <p:nvPr/>
        </p:nvSpPr>
        <p:spPr>
          <a:xfrm flipV="1">
            <a:off x="16974715" y="6721107"/>
            <a:ext cx="1" cy="4349611"/>
          </a:xfrm>
          <a:prstGeom prst="line">
            <a:avLst/>
          </a:prstGeom>
          <a:ln w="50800">
            <a:solidFill>
              <a:srgbClr val="FF405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5" name="rank"/>
          <p:cNvSpPr txBox="1"/>
          <p:nvPr/>
        </p:nvSpPr>
        <p:spPr>
          <a:xfrm>
            <a:off x="13693264" y="11142860"/>
            <a:ext cx="1054242" cy="66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spcBef>
                <a:spcPts val="2400"/>
              </a:spcBef>
              <a:defRPr b="1" sz="3300">
                <a:solidFill>
                  <a:srgbClr val="242632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rank</a:t>
            </a:r>
          </a:p>
        </p:txBody>
      </p:sp>
      <p:sp>
        <p:nvSpPr>
          <p:cNvPr id="726" name="rank"/>
          <p:cNvSpPr txBox="1"/>
          <p:nvPr/>
        </p:nvSpPr>
        <p:spPr>
          <a:xfrm>
            <a:off x="16447596" y="11142860"/>
            <a:ext cx="1054242" cy="66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584200">
              <a:spcBef>
                <a:spcPts val="2400"/>
              </a:spcBef>
              <a:defRPr b="1" sz="3300">
                <a:solidFill>
                  <a:srgbClr val="242632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rank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Beef Safety/AM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Beef Safety/AMR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8848" y="3529526"/>
            <a:ext cx="15766304" cy="792694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Approach: Traverse AMR graph using AMR genes as guide, count # of AMR genes (27 min)"/>
          <p:cNvSpPr txBox="1"/>
          <p:nvPr/>
        </p:nvSpPr>
        <p:spPr>
          <a:xfrm>
            <a:off x="660427" y="3146866"/>
            <a:ext cx="3748409" cy="6076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Approach: </a:t>
            </a:r>
            <a:r>
              <a:rPr>
                <a:solidFill>
                  <a:srgbClr val="242632"/>
                </a:solidFill>
              </a:rPr>
              <a:t>Traverse AMR graph using AMR genes as guide, count # of AMR genes</a:t>
            </a:r>
            <a:br>
              <a:rPr>
                <a:solidFill>
                  <a:srgbClr val="242632"/>
                </a:solidFill>
              </a:rPr>
            </a:br>
            <a:r>
              <a:rPr>
                <a:solidFill>
                  <a:srgbClr val="242632"/>
                </a:solidFill>
              </a:rPr>
              <a:t>(27 min)</a:t>
            </a:r>
          </a:p>
        </p:txBody>
      </p:sp>
      <p:sp>
        <p:nvSpPr>
          <p:cNvPr id="733" name="304"/>
          <p:cNvSpPr txBox="1"/>
          <p:nvPr/>
        </p:nvSpPr>
        <p:spPr>
          <a:xfrm>
            <a:off x="6773167" y="11966475"/>
            <a:ext cx="1606911" cy="91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304</a:t>
            </a:r>
          </a:p>
        </p:txBody>
      </p:sp>
      <p:sp>
        <p:nvSpPr>
          <p:cNvPr id="734" name="93"/>
          <p:cNvSpPr txBox="1"/>
          <p:nvPr/>
        </p:nvSpPr>
        <p:spPr>
          <a:xfrm>
            <a:off x="11388544" y="11966475"/>
            <a:ext cx="1606912" cy="91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93</a:t>
            </a:r>
          </a:p>
        </p:txBody>
      </p:sp>
      <p:sp>
        <p:nvSpPr>
          <p:cNvPr id="735" name="230"/>
          <p:cNvSpPr txBox="1"/>
          <p:nvPr/>
        </p:nvSpPr>
        <p:spPr>
          <a:xfrm>
            <a:off x="12631125" y="11966475"/>
            <a:ext cx="1606912" cy="91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230</a:t>
            </a:r>
          </a:p>
        </p:txBody>
      </p:sp>
      <p:sp>
        <p:nvSpPr>
          <p:cNvPr id="736" name="16"/>
          <p:cNvSpPr txBox="1"/>
          <p:nvPr/>
        </p:nvSpPr>
        <p:spPr>
          <a:xfrm>
            <a:off x="13804806" y="11966475"/>
            <a:ext cx="1606912" cy="91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737" name="0"/>
          <p:cNvSpPr txBox="1"/>
          <p:nvPr/>
        </p:nvSpPr>
        <p:spPr>
          <a:xfrm>
            <a:off x="16943888" y="11966475"/>
            <a:ext cx="1606911" cy="91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38" name="Line"/>
          <p:cNvSpPr/>
          <p:nvPr/>
        </p:nvSpPr>
        <p:spPr>
          <a:xfrm flipV="1">
            <a:off x="7576622" y="10971763"/>
            <a:ext cx="1" cy="11601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9" name="Line"/>
          <p:cNvSpPr/>
          <p:nvPr/>
        </p:nvSpPr>
        <p:spPr>
          <a:xfrm flipV="1">
            <a:off x="13434581" y="10971763"/>
            <a:ext cx="1" cy="11601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0" name="Line"/>
          <p:cNvSpPr/>
          <p:nvPr/>
        </p:nvSpPr>
        <p:spPr>
          <a:xfrm flipV="1">
            <a:off x="12211677" y="10971763"/>
            <a:ext cx="1" cy="11601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1" name="Line"/>
          <p:cNvSpPr/>
          <p:nvPr/>
        </p:nvSpPr>
        <p:spPr>
          <a:xfrm flipV="1">
            <a:off x="14608262" y="10971763"/>
            <a:ext cx="1" cy="11601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2" name="Line"/>
          <p:cNvSpPr/>
          <p:nvPr/>
        </p:nvSpPr>
        <p:spPr>
          <a:xfrm flipV="1">
            <a:off x="17747343" y="11213938"/>
            <a:ext cx="1" cy="9179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3" name="# AMR genes with high k-mer freq:"/>
          <p:cNvSpPr txBox="1"/>
          <p:nvPr/>
        </p:nvSpPr>
        <p:spPr>
          <a:xfrm>
            <a:off x="460029" y="11541102"/>
            <a:ext cx="4149205" cy="1242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# AMR genes with</a:t>
            </a:r>
            <a:br/>
            <a:r>
              <a:t>high k-mer freq:</a:t>
            </a:r>
          </a:p>
        </p:txBody>
      </p:sp>
      <p:sp>
        <p:nvSpPr>
          <p:cNvPr id="744" name="Hypothesis: Antimicrobial interventions at slaughter were effective."/>
          <p:cNvSpPr txBox="1"/>
          <p:nvPr/>
        </p:nvSpPr>
        <p:spPr>
          <a:xfrm>
            <a:off x="20282737" y="3819966"/>
            <a:ext cx="3748408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Hypothesis: </a:t>
            </a:r>
            <a:r>
              <a:rPr>
                <a:solidFill>
                  <a:srgbClr val="242632"/>
                </a:solidFill>
              </a:rPr>
              <a:t>Antimicrobial interventions at slaughter were effective.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749" name="Compact dBG (2 bits per edge), first BWT approach…"/>
          <p:cNvSpPr txBox="1"/>
          <p:nvPr>
            <p:ph type="body" idx="1"/>
          </p:nvPr>
        </p:nvSpPr>
        <p:spPr>
          <a:xfrm>
            <a:off x="2755563" y="2984381"/>
            <a:ext cx="18872874" cy="10463591"/>
          </a:xfrm>
          <a:prstGeom prst="rect">
            <a:avLst/>
          </a:prstGeom>
        </p:spPr>
        <p:txBody>
          <a:bodyPr/>
          <a:lstStyle/>
          <a:p>
            <a:pPr>
              <a:defRPr sz="5000">
                <a:latin typeface="+mj-lt"/>
                <a:ea typeface="+mj-ea"/>
                <a:cs typeface="+mj-cs"/>
                <a:sym typeface="Klinic Slab Medium"/>
              </a:defRPr>
            </a:pPr>
            <a:r>
              <a:t>Compact dBG (2 bits per edge), first BWT approach</a:t>
            </a:r>
          </a:p>
          <a:p>
            <a:pPr>
              <a:defRPr sz="5000">
                <a:latin typeface="+mj-lt"/>
                <a:ea typeface="+mj-ea"/>
                <a:cs typeface="+mj-cs"/>
                <a:sym typeface="Klinic Slab Medium"/>
              </a:defRPr>
            </a:pP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V</a:t>
            </a:r>
            <a:r>
              <a:t>ariable Order dBG</a:t>
            </a:r>
          </a:p>
          <a:p>
            <a:pPr lvl="1" marL="1551214" indent="-789214">
              <a:defRPr sz="4000">
                <a:latin typeface="+mj-lt"/>
                <a:ea typeface="+mj-ea"/>
                <a:cs typeface="+mj-cs"/>
                <a:sym typeface="Klinic Slab Medium"/>
              </a:defRPr>
            </a:pPr>
            <a:r>
              <a:t>3.5x size, 30% slower to build, 3x slower to traverse</a:t>
            </a:r>
          </a:p>
          <a:p>
            <a:pPr lvl="1" marL="1551214" indent="-789214">
              <a:defRPr sz="4000">
                <a:latin typeface="+mj-lt"/>
                <a:ea typeface="+mj-ea"/>
                <a:cs typeface="+mj-cs"/>
                <a:sym typeface="Klinic Slab Medium"/>
              </a:defRPr>
            </a:pPr>
            <a:r>
              <a:t>New traversal methods. (Faster than IDBA?)</a:t>
            </a:r>
          </a:p>
          <a:p>
            <a:pPr>
              <a:defRPr sz="5000">
                <a:latin typeface="+mj-lt"/>
                <a:ea typeface="+mj-ea"/>
                <a:cs typeface="+mj-cs"/>
                <a:sym typeface="Klinic Slab Medium"/>
              </a:defRPr>
            </a:pPr>
            <a:r>
              <a:rPr>
                <a:solidFill>
                  <a:srgbClr val="FF4055"/>
                </a:solidFill>
              </a:rPr>
              <a:t>New:</a:t>
            </a:r>
            <a:r>
              <a:t> coloured de Bruijn graph</a:t>
            </a:r>
          </a:p>
          <a:p>
            <a:pPr lvl="1">
              <a:defRPr sz="4000">
                <a:latin typeface="+mj-lt"/>
                <a:ea typeface="+mj-ea"/>
                <a:cs typeface="+mj-cs"/>
                <a:sym typeface="Klinic Slab Medium"/>
              </a:defRPr>
            </a:pPr>
            <a:r>
              <a:t>slower, but 3TB -&gt; 26.5 GB (e. coli), 18TB -&gt; 245GB (beef safety)</a:t>
            </a:r>
          </a:p>
          <a:p>
            <a:pPr lvl="1">
              <a:defRPr sz="4000">
                <a:latin typeface="+mj-lt"/>
                <a:ea typeface="+mj-ea"/>
                <a:cs typeface="+mj-cs"/>
                <a:sym typeface="Klinic Slab Medium"/>
              </a:defRPr>
            </a:pPr>
            <a:r>
              <a:t>Looking at colour per read, which is useful in some applications</a:t>
            </a:r>
          </a:p>
          <a:p>
            <a:pPr>
              <a:defRPr sz="5000">
                <a:latin typeface="+mj-lt"/>
                <a:ea typeface="+mj-ea"/>
                <a:cs typeface="+mj-cs"/>
                <a:sym typeface="Klinic Slab Medium"/>
              </a:defRPr>
            </a:pPr>
            <a:r>
              <a:rPr>
                <a:solidFill>
                  <a:srgbClr val="FF4055"/>
                </a:solidFill>
              </a:rPr>
              <a:t>New:</a:t>
            </a:r>
            <a:r>
              <a:t> fast external construction</a:t>
            </a:r>
          </a:p>
          <a:p>
            <a:pPr>
              <a:defRPr sz="5000">
                <a:latin typeface="+mj-lt"/>
                <a:ea typeface="+mj-ea"/>
                <a:cs typeface="+mj-cs"/>
                <a:sym typeface="Klinic Slab Medium"/>
              </a:defRPr>
            </a:pPr>
            <a:r>
              <a:t>Code: </a:t>
            </a:r>
            <a:r>
              <a:rPr u="sng">
                <a:hlinkClick r:id="rId2" invalidUrl="" action="" tgtFrame="" tooltip="" history="1" highlightClick="0" endSnd="0"/>
              </a:rPr>
              <a:t>github.com/cosmo-team/cosmo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Thank you"/>
          <p:cNvSpPr txBox="1"/>
          <p:nvPr>
            <p:ph type="ctrTitle"/>
          </p:nvPr>
        </p:nvSpPr>
        <p:spPr>
          <a:xfrm>
            <a:off x="1739900" y="5378450"/>
            <a:ext cx="20904200" cy="2959100"/>
          </a:xfrm>
          <a:prstGeom prst="rect">
            <a:avLst/>
          </a:prstGeom>
        </p:spPr>
        <p:txBody>
          <a:bodyPr/>
          <a:lstStyle>
            <a:lvl1pPr>
              <a:defRPr>
                <a:latin typeface="Mission Script"/>
                <a:ea typeface="Mission Script"/>
                <a:cs typeface="Mission Script"/>
                <a:sym typeface="Mission Script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What’s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What’s next?</a:t>
            </a:r>
          </a:p>
        </p:txBody>
      </p:sp>
      <p:sp>
        <p:nvSpPr>
          <p:cNvPr id="754" name="TRAVERSAL…"/>
          <p:cNvSpPr txBox="1"/>
          <p:nvPr/>
        </p:nvSpPr>
        <p:spPr>
          <a:xfrm>
            <a:off x="1298157" y="4121042"/>
            <a:ext cx="8131285" cy="730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98714" indent="-598714" algn="l" defTabSz="584200">
              <a:spcBef>
                <a:spcPts val="2400"/>
              </a:spcBef>
              <a:buSzPct val="171000"/>
              <a:buChar char="•"/>
              <a:defRPr b="1" sz="44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TRAVERSAL</a:t>
            </a:r>
          </a:p>
          <a:p>
            <a:pPr lvl="1" marL="9162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dead end: shorter</a:t>
            </a:r>
          </a:p>
          <a:p>
            <a:pPr lvl="1" marL="9162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branch: longer</a:t>
            </a:r>
          </a:p>
          <a:p>
            <a:pPr marL="5987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Frequency filtering; had to include all kmers - removing low frequency kmers might remove high frequency (k-1)-mers</a:t>
            </a:r>
          </a:p>
          <a:p>
            <a:pPr marL="5987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Application note by Feb</a:t>
            </a:r>
          </a:p>
        </p:txBody>
      </p:sp>
      <p:pic>
        <p:nvPicPr>
          <p:cNvPr id="755" name="Screen Shot 2014-11-30 at 4.44.20 PM.png" descr="Screen Shot 2014-11-30 at 4.44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4823" y="3089488"/>
            <a:ext cx="12903201" cy="10007601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Square"/>
          <p:cNvSpPr/>
          <p:nvPr/>
        </p:nvSpPr>
        <p:spPr>
          <a:xfrm>
            <a:off x="9527223" y="9062035"/>
            <a:ext cx="717551" cy="717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7" name="Square"/>
          <p:cNvSpPr/>
          <p:nvPr/>
        </p:nvSpPr>
        <p:spPr>
          <a:xfrm>
            <a:off x="16035974" y="7988885"/>
            <a:ext cx="717551" cy="717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8" name="Reads"/>
          <p:cNvSpPr txBox="1"/>
          <p:nvPr/>
        </p:nvSpPr>
        <p:spPr>
          <a:xfrm>
            <a:off x="14354624" y="5633423"/>
            <a:ext cx="122555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3000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Reads</a:t>
            </a:r>
          </a:p>
        </p:txBody>
      </p:sp>
      <p:sp>
        <p:nvSpPr>
          <p:cNvPr id="759" name="Square"/>
          <p:cNvSpPr/>
          <p:nvPr/>
        </p:nvSpPr>
        <p:spPr>
          <a:xfrm>
            <a:off x="12829223" y="3215938"/>
            <a:ext cx="717551" cy="717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What’s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What’s next?</a:t>
            </a:r>
          </a:p>
        </p:txBody>
      </p:sp>
      <p:sp>
        <p:nvSpPr>
          <p:cNvPr id="764" name="TRAVERSAL…"/>
          <p:cNvSpPr txBox="1"/>
          <p:nvPr/>
        </p:nvSpPr>
        <p:spPr>
          <a:xfrm>
            <a:off x="1298157" y="4121042"/>
            <a:ext cx="8131285" cy="730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98714" indent="-598714" algn="l" defTabSz="584200">
              <a:spcBef>
                <a:spcPts val="2400"/>
              </a:spcBef>
              <a:buSzPct val="171000"/>
              <a:buChar char="•"/>
              <a:defRPr b="1" sz="44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TRAVERSAL</a:t>
            </a:r>
          </a:p>
          <a:p>
            <a:pPr lvl="1" marL="9162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dead end: shorter</a:t>
            </a:r>
          </a:p>
          <a:p>
            <a:pPr lvl="1" marL="9162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branch: longer</a:t>
            </a:r>
          </a:p>
          <a:p>
            <a:pPr marL="5987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Frequency filtering; had to include all kmers - removing low frequency kmers might remove high frequency (k-1)-mers</a:t>
            </a:r>
          </a:p>
          <a:p>
            <a:pPr marL="5987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Application note by Feb</a:t>
            </a:r>
          </a:p>
        </p:txBody>
      </p:sp>
      <p:pic>
        <p:nvPicPr>
          <p:cNvPr id="765" name="Screen Shot 2014-11-30 at 4.44.20 PM.png" descr="Screen Shot 2014-11-30 at 4.44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4823" y="3089488"/>
            <a:ext cx="12903201" cy="10007601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Square"/>
          <p:cNvSpPr/>
          <p:nvPr/>
        </p:nvSpPr>
        <p:spPr>
          <a:xfrm>
            <a:off x="9527223" y="9062035"/>
            <a:ext cx="717551" cy="717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7" name="Square"/>
          <p:cNvSpPr/>
          <p:nvPr/>
        </p:nvSpPr>
        <p:spPr>
          <a:xfrm>
            <a:off x="16035974" y="7988885"/>
            <a:ext cx="717551" cy="717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8" name="Reads"/>
          <p:cNvSpPr txBox="1"/>
          <p:nvPr/>
        </p:nvSpPr>
        <p:spPr>
          <a:xfrm>
            <a:off x="14354624" y="5633423"/>
            <a:ext cx="122555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3000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Reads</a:t>
            </a:r>
          </a:p>
        </p:txBody>
      </p:sp>
      <p:sp>
        <p:nvSpPr>
          <p:cNvPr id="769" name="Square"/>
          <p:cNvSpPr/>
          <p:nvPr/>
        </p:nvSpPr>
        <p:spPr>
          <a:xfrm>
            <a:off x="12829223" y="3215938"/>
            <a:ext cx="717551" cy="717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0" name="Circle"/>
          <p:cNvSpPr/>
          <p:nvPr/>
        </p:nvSpPr>
        <p:spPr>
          <a:xfrm>
            <a:off x="16946818" y="8951905"/>
            <a:ext cx="666751" cy="666751"/>
          </a:xfrm>
          <a:prstGeom prst="ellipse">
            <a:avLst/>
          </a:prstGeom>
          <a:ln w="508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1" name="Circle"/>
          <p:cNvSpPr/>
          <p:nvPr/>
        </p:nvSpPr>
        <p:spPr>
          <a:xfrm>
            <a:off x="14074354" y="11319450"/>
            <a:ext cx="571200" cy="571199"/>
          </a:xfrm>
          <a:prstGeom prst="ellipse">
            <a:avLst/>
          </a:prstGeom>
          <a:ln w="508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2" name="Line"/>
          <p:cNvSpPr/>
          <p:nvPr/>
        </p:nvSpPr>
        <p:spPr>
          <a:xfrm flipH="1">
            <a:off x="14660013" y="9547239"/>
            <a:ext cx="2332821" cy="2015303"/>
          </a:xfrm>
          <a:prstGeom prst="line">
            <a:avLst/>
          </a:prstGeom>
          <a:ln w="38100">
            <a:solidFill>
              <a:srgbClr val="FF4055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3" name="shorter"/>
          <p:cNvSpPr txBox="1"/>
          <p:nvPr/>
        </p:nvSpPr>
        <p:spPr>
          <a:xfrm rot="19104124">
            <a:off x="15166897" y="10228686"/>
            <a:ext cx="1886165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shorter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What’s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What’s next?</a:t>
            </a:r>
          </a:p>
        </p:txBody>
      </p:sp>
      <p:sp>
        <p:nvSpPr>
          <p:cNvPr id="778" name="TRAVERSAL…"/>
          <p:cNvSpPr txBox="1"/>
          <p:nvPr/>
        </p:nvSpPr>
        <p:spPr>
          <a:xfrm>
            <a:off x="1298157" y="4121042"/>
            <a:ext cx="8131285" cy="730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98714" indent="-598714" algn="l" defTabSz="584200">
              <a:spcBef>
                <a:spcPts val="2400"/>
              </a:spcBef>
              <a:buSzPct val="171000"/>
              <a:buChar char="•"/>
              <a:defRPr b="1" sz="4400">
                <a:latin typeface="Klinic Slab"/>
                <a:ea typeface="Klinic Slab"/>
                <a:cs typeface="Klinic Slab"/>
                <a:sym typeface="Klinic Slab"/>
              </a:defRPr>
            </a:pPr>
            <a:r>
              <a:t>TRAVERSAL</a:t>
            </a:r>
          </a:p>
          <a:p>
            <a:pPr lvl="1" marL="9162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dead end: shorter</a:t>
            </a:r>
          </a:p>
          <a:p>
            <a:pPr lvl="1" marL="9162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branch: longer</a:t>
            </a:r>
          </a:p>
          <a:p>
            <a:pPr marL="5987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Frequency filtering; had to include all kmers - removing low frequency kmers might remove high frequency (k-1)-mers</a:t>
            </a:r>
          </a:p>
          <a:p>
            <a:pPr marL="598714" indent="-598714" algn="l" defTabSz="584200">
              <a:spcBef>
                <a:spcPts val="2400"/>
              </a:spcBef>
              <a:buSzPct val="171000"/>
              <a:buChar char="•"/>
              <a:defRPr sz="4400">
                <a:latin typeface="+mj-lt"/>
                <a:ea typeface="+mj-ea"/>
                <a:cs typeface="+mj-cs"/>
                <a:sym typeface="Klinic Slab Medium"/>
              </a:defRPr>
            </a:pPr>
            <a:r>
              <a:t>Application note by Feb</a:t>
            </a:r>
          </a:p>
        </p:txBody>
      </p:sp>
      <p:pic>
        <p:nvPicPr>
          <p:cNvPr id="779" name="Screen Shot 2014-11-30 at 4.44.20 PM.png" descr="Screen Shot 2014-11-30 at 4.44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4823" y="3089488"/>
            <a:ext cx="12903201" cy="10007601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Square"/>
          <p:cNvSpPr/>
          <p:nvPr/>
        </p:nvSpPr>
        <p:spPr>
          <a:xfrm>
            <a:off x="9527223" y="9062035"/>
            <a:ext cx="717551" cy="717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1" name="Square"/>
          <p:cNvSpPr/>
          <p:nvPr/>
        </p:nvSpPr>
        <p:spPr>
          <a:xfrm>
            <a:off x="16035974" y="7988885"/>
            <a:ext cx="717551" cy="717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2" name="Reads"/>
          <p:cNvSpPr txBox="1"/>
          <p:nvPr/>
        </p:nvSpPr>
        <p:spPr>
          <a:xfrm>
            <a:off x="14354624" y="5633423"/>
            <a:ext cx="122555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3000"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Reads</a:t>
            </a:r>
          </a:p>
        </p:txBody>
      </p:sp>
      <p:sp>
        <p:nvSpPr>
          <p:cNvPr id="783" name="Square"/>
          <p:cNvSpPr/>
          <p:nvPr/>
        </p:nvSpPr>
        <p:spPr>
          <a:xfrm>
            <a:off x="12829223" y="3215938"/>
            <a:ext cx="717551" cy="717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4" name="Circle"/>
          <p:cNvSpPr/>
          <p:nvPr/>
        </p:nvSpPr>
        <p:spPr>
          <a:xfrm>
            <a:off x="17736911" y="8155609"/>
            <a:ext cx="666751" cy="666751"/>
          </a:xfrm>
          <a:prstGeom prst="ellipse">
            <a:avLst/>
          </a:prstGeom>
          <a:ln w="508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5" name="Circle"/>
          <p:cNvSpPr/>
          <p:nvPr/>
        </p:nvSpPr>
        <p:spPr>
          <a:xfrm>
            <a:off x="12867854" y="10392350"/>
            <a:ext cx="571200" cy="571199"/>
          </a:xfrm>
          <a:prstGeom prst="ellipse">
            <a:avLst/>
          </a:prstGeom>
          <a:ln w="50800">
            <a:solidFill>
              <a:srgbClr val="FF405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6" name="Line"/>
          <p:cNvSpPr/>
          <p:nvPr/>
        </p:nvSpPr>
        <p:spPr>
          <a:xfrm flipV="1">
            <a:off x="13453220" y="8622675"/>
            <a:ext cx="4279742" cy="1904280"/>
          </a:xfrm>
          <a:prstGeom prst="line">
            <a:avLst/>
          </a:prstGeom>
          <a:ln w="38100">
            <a:solidFill>
              <a:srgbClr val="FF4055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7" name="longer"/>
          <p:cNvSpPr txBox="1"/>
          <p:nvPr/>
        </p:nvSpPr>
        <p:spPr>
          <a:xfrm rot="20310192">
            <a:off x="15420063" y="8163228"/>
            <a:ext cx="1886165" cy="12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spcBef>
                <a:spcPts val="2400"/>
              </a:spcBef>
              <a:defRPr b="1" sz="4100">
                <a:solidFill>
                  <a:srgbClr val="FF4055"/>
                </a:solidFill>
                <a:uFill>
                  <a:solidFill>
                    <a:srgbClr val="000000"/>
                  </a:solidFill>
                </a:u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longer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fwd() &amp; bwd(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fwd() &amp; bwd()</a:t>
            </a:r>
          </a:p>
        </p:txBody>
      </p:sp>
      <p:graphicFrame>
        <p:nvGraphicFramePr>
          <p:cNvPr id="792" name="Table"/>
          <p:cNvGraphicFramePr/>
          <p:nvPr/>
        </p:nvGraphicFramePr>
        <p:xfrm>
          <a:off x="3628429" y="4036218"/>
          <a:ext cx="9911955" cy="826889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937609"/>
                <a:gridCol w="3717589"/>
                <a:gridCol w="3256755"/>
              </a:tblGrid>
              <a:tr h="145252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Complexity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08758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fwd(i)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000"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Return index of </a:t>
                      </a:r>
                      <a:r>
                        <a:rPr i="1">
                          <a:latin typeface="+mj-lt"/>
                          <a:ea typeface="+mj-ea"/>
                          <a:cs typeface="+mj-cs"/>
                          <a:sym typeface="Klinic Slab Medium"/>
                        </a:rPr>
                        <a:t>last </a:t>
                      </a:r>
                      <a:r>
                        <a:t>(L = 1) edge of node pointed to by edge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O(1)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877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bwd(j)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000">
                          <a:latin typeface="Klinic Slab"/>
                          <a:ea typeface="Klinic Slab"/>
                          <a:cs typeface="Klinic Slab"/>
                          <a:sym typeface="Klinic Slab"/>
                        </a:defRPr>
                      </a:pPr>
                      <a:r>
                        <a:t>Return index of </a:t>
                      </a:r>
                      <a:r>
                        <a:rPr i="1">
                          <a:latin typeface="+mj-lt"/>
                          <a:ea typeface="+mj-ea"/>
                          <a:cs typeface="+mj-cs"/>
                          <a:sym typeface="Klinic Slab Medium"/>
                        </a:rPr>
                        <a:t>first</a:t>
                      </a:r>
                      <a:r>
                        <a:t> (no minus) edge that points to the node that edge j leaves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Klinic Slab"/>
                          <a:ea typeface="Klinic Slab"/>
                          <a:cs typeface="Klinic Slab"/>
                          <a:sym typeface="Klinic Slab"/>
                        </a:rPr>
                        <a:t>O(1)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79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9406" y="5089921"/>
            <a:ext cx="5557306" cy="6965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What about nanopo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nanopore?</a:t>
            </a:r>
          </a:p>
        </p:txBody>
      </p:sp>
      <p:sp>
        <p:nvSpPr>
          <p:cNvPr id="253" name="Will this research be made redundant? N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>
                <a:latin typeface="Klinic Slab"/>
                <a:ea typeface="Klinic Slab"/>
                <a:cs typeface="Klinic Slab"/>
                <a:sym typeface="Klinic Slab"/>
              </a:defRPr>
            </a:pPr>
            <a:r>
              <a:t>Will this research be made redundant? No.</a:t>
            </a:r>
          </a:p>
          <a:p>
            <a:pPr/>
            <a:r>
              <a:t>High error rate: ~15%</a:t>
            </a:r>
          </a:p>
          <a:p>
            <a:pPr/>
            <a:r>
              <a:t>Petabytes (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Exa</a:t>
            </a:r>
            <a:r>
              <a:t>bytes?) of short read data - non-economical to waste, will take decades to analyse all of it (common opinion)</a:t>
            </a:r>
          </a:p>
          <a:p>
            <a:pPr/>
            <a:r>
              <a:t>Medvedev - Paired ends (with insert size) 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at least</a:t>
            </a:r>
            <a:r>
              <a:t> as good as long reads.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Example: fwd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Example: fwd(2)</a:t>
            </a:r>
          </a:p>
        </p:txBody>
      </p:sp>
      <p:pic>
        <p:nvPicPr>
          <p:cNvPr id="79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0390" y="4460617"/>
            <a:ext cx="14305360" cy="8080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Example: bwd(5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Example: bwd(5)</a:t>
            </a:r>
          </a:p>
        </p:txBody>
      </p:sp>
      <p:pic>
        <p:nvPicPr>
          <p:cNvPr id="80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5222" y="4469946"/>
            <a:ext cx="15323345" cy="8756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BW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BWT</a:t>
            </a:r>
          </a:p>
        </p:txBody>
      </p:sp>
      <p:sp>
        <p:nvSpPr>
          <p:cNvPr id="808" name="T = $TACGACGTCGACT"/>
          <p:cNvSpPr txBox="1"/>
          <p:nvPr/>
        </p:nvSpPr>
        <p:spPr>
          <a:xfrm>
            <a:off x="14563080" y="10211593"/>
            <a:ext cx="56553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marL="40639" marR="40639" algn="l" defTabSz="1285875">
              <a:buClr>
                <a:srgbClr val="000000"/>
              </a:buClr>
              <a:buFont typeface="Times New Roman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 sz="38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3800">
                <a:latin typeface="Times New Roman"/>
                <a:ea typeface="Times New Roman"/>
                <a:cs typeface="Times New Roman"/>
                <a:sym typeface="Times New Roman"/>
              </a:rPr>
              <a:t> = $TACGACGTCGACT</a:t>
            </a:r>
          </a:p>
        </p:txBody>
      </p:sp>
      <p:grpSp>
        <p:nvGrpSpPr>
          <p:cNvPr id="813" name="Group"/>
          <p:cNvGrpSpPr/>
          <p:nvPr/>
        </p:nvGrpSpPr>
        <p:grpSpPr>
          <a:xfrm>
            <a:off x="14790787" y="3692921"/>
            <a:ext cx="5260226" cy="1793907"/>
            <a:chOff x="0" y="0"/>
            <a:chExt cx="5260225" cy="1793905"/>
          </a:xfrm>
        </p:grpSpPr>
        <p:sp>
          <p:nvSpPr>
            <p:cNvPr id="809" name="T…"/>
            <p:cNvSpPr/>
            <p:nvPr/>
          </p:nvSpPr>
          <p:spPr>
            <a:xfrm>
              <a:off x="3990225" y="523905"/>
              <a:ext cx="1270001" cy="12700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$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</p:txBody>
        </p:sp>
        <p:sp>
          <p:nvSpPr>
            <p:cNvPr id="810" name="W"/>
            <p:cNvSpPr/>
            <p:nvPr/>
          </p:nvSpPr>
          <p:spPr>
            <a:xfrm>
              <a:off x="3981296" y="10197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i="1"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W</a:t>
              </a:r>
            </a:p>
          </p:txBody>
        </p:sp>
        <p:sp>
          <p:nvSpPr>
            <p:cNvPr id="811" name="$…"/>
            <p:cNvSpPr/>
            <p:nvPr/>
          </p:nvSpPr>
          <p:spPr>
            <a:xfrm>
              <a:off x="0" y="511224"/>
              <a:ext cx="1270000" cy="12700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                     $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        $TACGA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$TACGACGTCGA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                $TA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     $TACGAC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$TACGACGTCGAC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              $TAC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$TACGACGTC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   $TACGACG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           $TACG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$TACGACGTCG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                    $T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$TACGACGTCGACT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$TACGACGT</a:t>
              </a:r>
            </a:p>
          </p:txBody>
        </p:sp>
        <p:sp>
          <p:nvSpPr>
            <p:cNvPr id="812" name="Prefix"/>
            <p:cNvSpPr/>
            <p:nvPr/>
          </p:nvSpPr>
          <p:spPr>
            <a:xfrm>
              <a:off x="122783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Prefix</a:t>
              </a:r>
            </a:p>
          </p:txBody>
        </p:sp>
      </p:grpSp>
      <p:sp>
        <p:nvSpPr>
          <p:cNvPr id="814" name="Burrows Wheeler Transform…"/>
          <p:cNvSpPr txBox="1"/>
          <p:nvPr/>
        </p:nvSpPr>
        <p:spPr>
          <a:xfrm>
            <a:off x="4400847" y="3397746"/>
            <a:ext cx="8858251" cy="809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marL="476250" marR="40639" indent="-476250" algn="l" defTabSz="1285875">
              <a:spcBef>
                <a:spcPts val="700"/>
              </a:spcBef>
              <a:buSzPct val="100000"/>
              <a:buChar char="•"/>
              <a:defRPr sz="5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t>Burrows Wheeler Transform</a:t>
            </a:r>
          </a:p>
          <a:p>
            <a:pPr marL="476250" marR="40639" indent="-476250" algn="l" defTabSz="1285875">
              <a:spcBef>
                <a:spcPts val="700"/>
              </a:spcBef>
              <a:buSzPct val="100000"/>
              <a:buChar char="•"/>
              <a:defRPr sz="5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t>Permute letters in a string in lexicographic </a:t>
            </a:r>
            <a:br/>
            <a:r>
              <a:t>order of their reversed prefixes (‘colex’ order)</a:t>
            </a:r>
          </a:p>
          <a:p>
            <a:pPr marL="476250" marR="40639" indent="-476250" algn="l" defTabSz="1285875">
              <a:spcBef>
                <a:spcPts val="700"/>
              </a:spcBef>
              <a:buSzPct val="100000"/>
              <a:buChar char="•"/>
              <a:defRPr sz="5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</a:p>
          <a:p>
            <a:pPr marL="419100" marR="40639" indent="-419100" algn="l" defTabSz="1285875">
              <a:spcBef>
                <a:spcPts val="700"/>
              </a:spcBef>
              <a:buSzPct val="100000"/>
              <a:buChar char="•"/>
              <a:defRPr sz="5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rPr sz="4400"/>
              <a:t>Size: </a:t>
            </a:r>
            <a:r>
              <a:rPr i="1" sz="4400">
                <a:latin typeface="Klinic Slab"/>
                <a:ea typeface="Klinic Slab"/>
                <a:cs typeface="Klinic Slab"/>
                <a:sym typeface="Klinic Slab"/>
              </a:rPr>
              <a:t>nH</a:t>
            </a:r>
            <a:r>
              <a:rPr baseline="-19818" i="1" sz="4400">
                <a:latin typeface="Klinic Slab"/>
                <a:ea typeface="Klinic Slab"/>
                <a:cs typeface="Klinic Slab"/>
                <a:sym typeface="Klinic Slab"/>
              </a:rPr>
              <a:t>k</a:t>
            </a:r>
            <a:r>
              <a:rPr sz="4400"/>
              <a:t>(</a:t>
            </a:r>
            <a:r>
              <a:rPr i="1" sz="4400">
                <a:latin typeface="Klinic Slab"/>
                <a:ea typeface="Klinic Slab"/>
                <a:cs typeface="Klinic Slab"/>
                <a:sym typeface="Klinic Slab"/>
              </a:rPr>
              <a:t>T</a:t>
            </a:r>
            <a:r>
              <a:rPr sz="4400"/>
              <a:t>) ≤ </a:t>
            </a:r>
            <a:r>
              <a:rPr i="1" sz="4400">
                <a:latin typeface="Klinic Slab"/>
                <a:ea typeface="Klinic Slab"/>
                <a:cs typeface="Klinic Slab"/>
                <a:sym typeface="Klinic Slab"/>
              </a:rPr>
              <a:t>n </a:t>
            </a:r>
            <a:r>
              <a:rPr sz="4400"/>
              <a:t>log σ</a:t>
            </a:r>
            <a:br>
              <a:rPr sz="4400"/>
            </a:br>
            <a:r>
              <a:rPr i="1" sz="4200">
                <a:latin typeface="Klinic Slab"/>
                <a:ea typeface="Klinic Slab"/>
                <a:cs typeface="Klinic Slab"/>
                <a:sym typeface="Klinic Slab"/>
              </a:rPr>
              <a:t>H</a:t>
            </a:r>
            <a:r>
              <a:rPr baseline="-18666" i="1" sz="4200">
                <a:latin typeface="Klinic Slab"/>
                <a:ea typeface="Klinic Slab"/>
                <a:cs typeface="Klinic Slab"/>
                <a:sym typeface="Klinic Slab"/>
              </a:rPr>
              <a:t>k</a:t>
            </a:r>
            <a:r>
              <a:rPr sz="4200"/>
              <a:t>: </a:t>
            </a:r>
            <a:r>
              <a:rPr i="1" sz="4200">
                <a:latin typeface="Klinic Slab"/>
                <a:ea typeface="Klinic Slab"/>
                <a:cs typeface="Klinic Slab"/>
                <a:sym typeface="Klinic Slab"/>
              </a:rPr>
              <a:t>k</a:t>
            </a:r>
            <a:r>
              <a:rPr sz="4200"/>
              <a:t>-th entropy of </a:t>
            </a:r>
            <a:r>
              <a:rPr i="1" sz="4200">
                <a:latin typeface="Klinic Slab"/>
                <a:ea typeface="Klinic Slab"/>
                <a:cs typeface="Klinic Slab"/>
                <a:sym typeface="Klinic Slab"/>
              </a:rPr>
              <a:t>T</a:t>
            </a:r>
            <a:endParaRPr i="1">
              <a:latin typeface="Klinic Slab"/>
              <a:ea typeface="Klinic Slab"/>
              <a:cs typeface="Klinic Slab"/>
              <a:sym typeface="Klinic Slab"/>
            </a:endParaRPr>
          </a:p>
          <a:p>
            <a:pPr marL="471487" marR="40639" indent="-471487" algn="l" defTabSz="1285875">
              <a:spcBef>
                <a:spcPts val="700"/>
              </a:spcBef>
              <a:buSzPct val="100000"/>
              <a:buChar char="•"/>
              <a:defRPr sz="4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t>Using only 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W</a:t>
            </a:r>
            <a:r>
              <a:t>, search and</a:t>
            </a:r>
            <a:br/>
            <a:r>
              <a:t>decode are possible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XB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XBW</a:t>
            </a:r>
          </a:p>
        </p:txBody>
      </p:sp>
      <p:grpSp>
        <p:nvGrpSpPr>
          <p:cNvPr id="848" name="Group"/>
          <p:cNvGrpSpPr/>
          <p:nvPr/>
        </p:nvGrpSpPr>
        <p:grpSpPr>
          <a:xfrm>
            <a:off x="19459792" y="4843173"/>
            <a:ext cx="3196581" cy="5341939"/>
            <a:chOff x="0" y="0"/>
            <a:chExt cx="3196580" cy="5341937"/>
          </a:xfrm>
        </p:grpSpPr>
        <p:sp>
          <p:nvSpPr>
            <p:cNvPr id="817" name="Circle"/>
            <p:cNvSpPr/>
            <p:nvPr/>
          </p:nvSpPr>
          <p:spPr>
            <a:xfrm>
              <a:off x="1317128" y="0"/>
              <a:ext cx="252265" cy="252264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18" name="Circle"/>
            <p:cNvSpPr/>
            <p:nvPr/>
          </p:nvSpPr>
          <p:spPr>
            <a:xfrm>
              <a:off x="1317128" y="759023"/>
              <a:ext cx="252265" cy="252265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19" name="Circle"/>
            <p:cNvSpPr/>
            <p:nvPr/>
          </p:nvSpPr>
          <p:spPr>
            <a:xfrm>
              <a:off x="1317128" y="1468933"/>
              <a:ext cx="252265" cy="252265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0" name="Circle"/>
            <p:cNvSpPr/>
            <p:nvPr/>
          </p:nvSpPr>
          <p:spPr>
            <a:xfrm>
              <a:off x="1317128" y="2176611"/>
              <a:ext cx="252265" cy="252264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1" name="Circle"/>
            <p:cNvSpPr/>
            <p:nvPr/>
          </p:nvSpPr>
          <p:spPr>
            <a:xfrm>
              <a:off x="1317128" y="2783830"/>
              <a:ext cx="252265" cy="252264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2" name="Circle"/>
            <p:cNvSpPr/>
            <p:nvPr/>
          </p:nvSpPr>
          <p:spPr>
            <a:xfrm>
              <a:off x="910828" y="3393281"/>
              <a:ext cx="252264" cy="252264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3" name="Circle"/>
            <p:cNvSpPr/>
            <p:nvPr/>
          </p:nvSpPr>
          <p:spPr>
            <a:xfrm>
              <a:off x="1705570" y="3393281"/>
              <a:ext cx="252264" cy="252264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4" name="Circle"/>
            <p:cNvSpPr/>
            <p:nvPr/>
          </p:nvSpPr>
          <p:spPr>
            <a:xfrm>
              <a:off x="2076152" y="4049613"/>
              <a:ext cx="252265" cy="252264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5" name="Circle"/>
            <p:cNvSpPr/>
            <p:nvPr/>
          </p:nvSpPr>
          <p:spPr>
            <a:xfrm>
              <a:off x="506759" y="4000500"/>
              <a:ext cx="252265" cy="252264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6" name="Circle"/>
            <p:cNvSpPr/>
            <p:nvPr/>
          </p:nvSpPr>
          <p:spPr>
            <a:xfrm>
              <a:off x="100458" y="4556373"/>
              <a:ext cx="252265" cy="252264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7" name="Circle"/>
            <p:cNvSpPr/>
            <p:nvPr/>
          </p:nvSpPr>
          <p:spPr>
            <a:xfrm>
              <a:off x="861714" y="4556373"/>
              <a:ext cx="252265" cy="252264"/>
            </a:xfrm>
            <a:prstGeom prst="ellipse">
              <a:avLst/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8" name="Line"/>
            <p:cNvSpPr/>
            <p:nvPr/>
          </p:nvSpPr>
          <p:spPr>
            <a:xfrm>
              <a:off x="1444376" y="252263"/>
              <a:ext cx="2234" cy="5067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9" name="Line"/>
            <p:cNvSpPr/>
            <p:nvPr/>
          </p:nvSpPr>
          <p:spPr>
            <a:xfrm>
              <a:off x="1444376" y="1011287"/>
              <a:ext cx="2234" cy="45764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0" name="Line"/>
            <p:cNvSpPr/>
            <p:nvPr/>
          </p:nvSpPr>
          <p:spPr>
            <a:xfrm>
              <a:off x="1444376" y="1721197"/>
              <a:ext cx="2234" cy="45541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1" name="Line"/>
            <p:cNvSpPr/>
            <p:nvPr/>
          </p:nvSpPr>
          <p:spPr>
            <a:xfrm>
              <a:off x="1444376" y="2428875"/>
              <a:ext cx="2234" cy="35495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2" name="Line"/>
            <p:cNvSpPr/>
            <p:nvPr/>
          </p:nvSpPr>
          <p:spPr>
            <a:xfrm flipH="1">
              <a:off x="1038076" y="3036093"/>
              <a:ext cx="406301" cy="357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3" name="Line"/>
            <p:cNvSpPr/>
            <p:nvPr/>
          </p:nvSpPr>
          <p:spPr>
            <a:xfrm>
              <a:off x="1444376" y="3036093"/>
              <a:ext cx="388443" cy="35718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4" name="Line"/>
            <p:cNvSpPr/>
            <p:nvPr/>
          </p:nvSpPr>
          <p:spPr>
            <a:xfrm>
              <a:off x="1832818" y="3645544"/>
              <a:ext cx="370583" cy="40407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5" name="Line"/>
            <p:cNvSpPr/>
            <p:nvPr/>
          </p:nvSpPr>
          <p:spPr>
            <a:xfrm flipH="1">
              <a:off x="634007" y="3645544"/>
              <a:ext cx="404070" cy="35495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6" name="Line"/>
            <p:cNvSpPr/>
            <p:nvPr/>
          </p:nvSpPr>
          <p:spPr>
            <a:xfrm flipH="1">
              <a:off x="227707" y="4252763"/>
              <a:ext cx="406301" cy="30361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7" name="Line"/>
            <p:cNvSpPr/>
            <p:nvPr/>
          </p:nvSpPr>
          <p:spPr>
            <a:xfrm>
              <a:off x="634007" y="4252763"/>
              <a:ext cx="354956" cy="30361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40639" marR="40639" algn="l" defTabSz="1285875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8" name="T"/>
            <p:cNvSpPr/>
            <p:nvPr/>
          </p:nvSpPr>
          <p:spPr>
            <a:xfrm>
              <a:off x="1033611" y="1897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839" name="A"/>
            <p:cNvSpPr/>
            <p:nvPr/>
          </p:nvSpPr>
          <p:spPr>
            <a:xfrm>
              <a:off x="1029146" y="96887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840" name="C"/>
            <p:cNvSpPr/>
            <p:nvPr/>
          </p:nvSpPr>
          <p:spPr>
            <a:xfrm>
              <a:off x="993427" y="170110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841" name="G"/>
            <p:cNvSpPr/>
            <p:nvPr/>
          </p:nvSpPr>
          <p:spPr>
            <a:xfrm>
              <a:off x="988962" y="23194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842" name="A"/>
            <p:cNvSpPr/>
            <p:nvPr/>
          </p:nvSpPr>
          <p:spPr>
            <a:xfrm>
              <a:off x="788044" y="28708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843" name="T"/>
            <p:cNvSpPr/>
            <p:nvPr/>
          </p:nvSpPr>
          <p:spPr>
            <a:xfrm>
              <a:off x="1600646" y="290438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844" name="C"/>
            <p:cNvSpPr/>
            <p:nvPr/>
          </p:nvSpPr>
          <p:spPr>
            <a:xfrm>
              <a:off x="1926580" y="35339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845" name="C"/>
            <p:cNvSpPr/>
            <p:nvPr/>
          </p:nvSpPr>
          <p:spPr>
            <a:xfrm>
              <a:off x="415230" y="3453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846" name="G"/>
            <p:cNvSpPr/>
            <p:nvPr/>
          </p:nvSpPr>
          <p:spPr>
            <a:xfrm>
              <a:off x="0" y="405184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847" name="T"/>
            <p:cNvSpPr/>
            <p:nvPr/>
          </p:nvSpPr>
          <p:spPr>
            <a:xfrm>
              <a:off x="734466" y="40719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T</a:t>
              </a:r>
            </a:p>
          </p:txBody>
        </p:sp>
      </p:grpSp>
      <p:grpSp>
        <p:nvGrpSpPr>
          <p:cNvPr id="857" name="Group"/>
          <p:cNvGrpSpPr/>
          <p:nvPr/>
        </p:nvGrpSpPr>
        <p:grpSpPr>
          <a:xfrm>
            <a:off x="14093403" y="5241785"/>
            <a:ext cx="4966147" cy="1709788"/>
            <a:chOff x="0" y="0"/>
            <a:chExt cx="4966146" cy="1709787"/>
          </a:xfrm>
        </p:grpSpPr>
        <p:sp>
          <p:nvSpPr>
            <p:cNvPr id="849" name="T…"/>
            <p:cNvSpPr/>
            <p:nvPr/>
          </p:nvSpPr>
          <p:spPr>
            <a:xfrm>
              <a:off x="3696146" y="433089"/>
              <a:ext cx="1270001" cy="12700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</a:t>
              </a:r>
            </a:p>
          </p:txBody>
        </p:sp>
        <p:sp>
          <p:nvSpPr>
            <p:cNvPr id="850" name="W"/>
            <p:cNvSpPr/>
            <p:nvPr/>
          </p:nvSpPr>
          <p:spPr>
            <a:xfrm>
              <a:off x="3687216" y="1116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i="1"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W</a:t>
              </a:r>
            </a:p>
          </p:txBody>
        </p:sp>
        <p:sp>
          <p:nvSpPr>
            <p:cNvPr id="851" name="$…"/>
            <p:cNvSpPr/>
            <p:nvPr/>
          </p:nvSpPr>
          <p:spPr>
            <a:xfrm>
              <a:off x="1245691" y="439787"/>
              <a:ext cx="1270001" cy="12700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  $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$TACGA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$TA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$TACGAC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$TACGAC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$TAC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$TACG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$TACG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           $T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      $TACGT</a:t>
              </a:r>
            </a:p>
          </p:txBody>
        </p:sp>
        <p:sp>
          <p:nvSpPr>
            <p:cNvPr id="852" name="Path Label"/>
            <p:cNvSpPr/>
            <p:nvPr/>
          </p:nvSpPr>
          <p:spPr>
            <a:xfrm>
              <a:off x="1417587" y="1116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Times New Roman"/>
                  <a:ea typeface="Times New Roman"/>
                  <a:cs typeface="Times New Roman"/>
                  <a:sym typeface="Times New Roman"/>
                </a:rPr>
                <a:t>Path Label</a:t>
              </a:r>
            </a:p>
          </p:txBody>
        </p:sp>
        <p:sp>
          <p:nvSpPr>
            <p:cNvPr id="853" name="0…"/>
            <p:cNvSpPr/>
            <p:nvPr/>
          </p:nvSpPr>
          <p:spPr>
            <a:xfrm>
              <a:off x="754558" y="439787"/>
              <a:ext cx="1270001" cy="12700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</p:txBody>
        </p:sp>
        <p:sp>
          <p:nvSpPr>
            <p:cNvPr id="854" name="last"/>
            <p:cNvSpPr/>
            <p:nvPr/>
          </p:nvSpPr>
          <p:spPr>
            <a:xfrm>
              <a:off x="607218" y="446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i="1"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last</a:t>
              </a:r>
            </a:p>
          </p:txBody>
        </p:sp>
        <p:sp>
          <p:nvSpPr>
            <p:cNvPr id="855" name="0…"/>
            <p:cNvSpPr/>
            <p:nvPr/>
          </p:nvSpPr>
          <p:spPr>
            <a:xfrm>
              <a:off x="147339" y="435322"/>
              <a:ext cx="1270001" cy="12700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0</a:t>
              </a:r>
            </a:p>
            <a:p>
              <a:pPr marL="40639" marR="40639" algn="l" defTabSz="1285875">
                <a:buClr>
                  <a:srgbClr val="000000"/>
                </a:buClr>
                <a:buFont typeface="Times New Roman"/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1</a:t>
              </a:r>
            </a:p>
          </p:txBody>
        </p:sp>
        <p:sp>
          <p:nvSpPr>
            <p:cNvPr id="856" name="leaf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marL="40639" marR="40639" algn="l" defTabSz="1285875">
                <a:buClr>
                  <a:srgbClr val="000000"/>
                </a:buClr>
                <a:buFont typeface="Times New Roman"/>
                <a:defRPr i="1"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leaf</a:t>
              </a:r>
            </a:p>
          </p:txBody>
        </p:sp>
      </p:grpSp>
      <p:sp>
        <p:nvSpPr>
          <p:cNvPr id="858" name="Sort (colexically) path-labels from root to each node…"/>
          <p:cNvSpPr txBox="1"/>
          <p:nvPr>
            <p:ph type="body" sz="half" idx="1"/>
          </p:nvPr>
        </p:nvSpPr>
        <p:spPr>
          <a:xfrm>
            <a:off x="1355518" y="3818785"/>
            <a:ext cx="11572876" cy="8266660"/>
          </a:xfrm>
          <a:prstGeom prst="rect">
            <a:avLst/>
          </a:prstGeom>
        </p:spPr>
        <p:txBody>
          <a:bodyPr anchor="t"/>
          <a:lstStyle/>
          <a:p>
            <a:pPr marL="576421" marR="40639" indent="-535781" defTabSz="1285875">
              <a:spcBef>
                <a:spcPts val="700"/>
              </a:spcBef>
              <a:buSzPct val="100000"/>
              <a:defRPr sz="5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t>Sort (colexically) path-labels from root to 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each </a:t>
            </a:r>
            <a:r>
              <a:t>node</a:t>
            </a:r>
          </a:p>
          <a:p>
            <a:pPr marL="576421" marR="40639" indent="-535781" defTabSz="1285875">
              <a:spcBef>
                <a:spcPts val="700"/>
              </a:spcBef>
              <a:buSzPct val="100000"/>
              <a:defRPr sz="5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t>Add some bit vectors to represent the tree shape…</a:t>
            </a:r>
          </a:p>
          <a:p>
            <a:pPr marL="576421" marR="40639" indent="-535781" defTabSz="1285875">
              <a:spcBef>
                <a:spcPts val="700"/>
              </a:spcBef>
              <a:buSzPct val="100000"/>
              <a:defRPr sz="5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t>Tree traversal and path-label search </a:t>
            </a:r>
            <a:br/>
            <a:r>
              <a:t>are done efficiently</a:t>
            </a:r>
            <a:br/>
            <a:br/>
          </a:p>
          <a:p>
            <a:pPr marL="512127" marR="40639" indent="-471487" defTabSz="1285875">
              <a:spcBef>
                <a:spcPts val="700"/>
              </a:spcBef>
              <a:buSzPct val="100000"/>
              <a:defRPr sz="44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t>Size: 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m</a:t>
            </a:r>
            <a:r>
              <a:t>(2+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H</a:t>
            </a:r>
            <a:r>
              <a:rPr baseline="-19818" i="1">
                <a:latin typeface="Klinic Slab"/>
                <a:ea typeface="Klinic Slab"/>
                <a:cs typeface="Klinic Slab"/>
                <a:sym typeface="Klinic Slab"/>
              </a:rPr>
              <a:t>k</a:t>
            </a:r>
            <a:r>
              <a:t>(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T</a:t>
            </a:r>
            <a:r>
              <a:t>)) bits</a:t>
            </a:r>
          </a:p>
          <a:p>
            <a:pPr lvl="1" marL="885643" marR="40639" indent="-387803" defTabSz="1285875">
              <a:spcBef>
                <a:spcPts val="600"/>
              </a:spcBef>
              <a:buClr>
                <a:srgbClr val="000000"/>
              </a:buClr>
              <a:buSzPct val="100000"/>
              <a:buFont typeface="Times New Roman"/>
              <a:buChar char="–"/>
              <a:defRPr sz="3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H</a:t>
            </a:r>
            <a:r>
              <a:rPr baseline="-20000" i="1">
                <a:latin typeface="Klinic Slab"/>
                <a:ea typeface="Klinic Slab"/>
                <a:cs typeface="Klinic Slab"/>
                <a:sym typeface="Klinic Slab"/>
              </a:rPr>
              <a:t>k</a:t>
            </a:r>
            <a:r>
              <a:t>: 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k</a:t>
            </a:r>
            <a:r>
              <a:t>-th entropy of path labels</a:t>
            </a:r>
          </a:p>
          <a:p>
            <a:pPr lvl="1" marL="885643" marR="40639" indent="-387803" defTabSz="1285875">
              <a:spcBef>
                <a:spcPts val="600"/>
              </a:spcBef>
              <a:buClr>
                <a:srgbClr val="000000"/>
              </a:buClr>
              <a:buSzPct val="100000"/>
              <a:buFont typeface="Times New Roman"/>
              <a:buChar char="–"/>
              <a:defRPr sz="3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Klinic Slab Medium"/>
              </a:defRPr>
            </a:pP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m</a:t>
            </a:r>
            <a:r>
              <a:t>: number of edges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outdegree(v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outdegree(v)</a:t>
            </a:r>
          </a:p>
        </p:txBody>
      </p:sp>
      <p:sp>
        <p:nvSpPr>
          <p:cNvPr id="863" name="All outgoing edges are contiguous…"/>
          <p:cNvSpPr txBox="1"/>
          <p:nvPr>
            <p:ph type="body" sz="quarter" idx="1"/>
          </p:nvPr>
        </p:nvSpPr>
        <p:spPr>
          <a:xfrm>
            <a:off x="1178995" y="3509764"/>
            <a:ext cx="11353479" cy="42326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025071" indent="-707571">
              <a:defRPr sz="5200">
                <a:latin typeface="+mj-lt"/>
                <a:ea typeface="+mj-ea"/>
                <a:cs typeface="+mj-cs"/>
                <a:sym typeface="Klinic Slab Medium"/>
              </a:defRPr>
            </a:pPr>
            <a:r>
              <a:t>All outgoing edges are contiguous</a:t>
            </a:r>
          </a:p>
          <a:p>
            <a:pPr lvl="1" marL="1469571" indent="-707571">
              <a:defRPr sz="5200">
                <a:latin typeface="+mj-lt"/>
                <a:ea typeface="+mj-ea"/>
                <a:cs typeface="+mj-cs"/>
                <a:sym typeface="Klinic Slab Medium"/>
              </a:defRPr>
            </a:pPr>
            <a:r>
              <a:t>last: 0*1</a:t>
            </a:r>
          </a:p>
          <a:p>
            <a:pPr marL="1025071" indent="-707571">
              <a:defRPr sz="5200">
                <a:latin typeface="+mj-lt"/>
                <a:ea typeface="+mj-ea"/>
                <a:cs typeface="+mj-cs"/>
                <a:sym typeface="Klinic Slab Medium"/>
              </a:defRPr>
            </a:pPr>
            <a:r>
              <a:t>Count zeros, add one...</a:t>
            </a:r>
          </a:p>
          <a:p>
            <a:pPr marL="1025071" indent="-707571">
              <a:defRPr sz="5200">
                <a:latin typeface="+mj-lt"/>
                <a:ea typeface="+mj-ea"/>
                <a:cs typeface="+mj-cs"/>
                <a:sym typeface="Klinic Slab Medium"/>
              </a:defRPr>
            </a:pPr>
            <a:r>
              <a:t>select</a:t>
            </a:r>
            <a:r>
              <a:rPr baseline="-5999"/>
              <a:t>1</a:t>
            </a:r>
            <a:r>
              <a:t>(L, v) - select</a:t>
            </a:r>
            <a:r>
              <a:rPr baseline="-5999"/>
              <a:t>1</a:t>
            </a:r>
            <a:r>
              <a:t>(L, v-1)</a:t>
            </a:r>
          </a:p>
        </p:txBody>
      </p:sp>
      <p:sp>
        <p:nvSpPr>
          <p:cNvPr id="864" name="# outgoing edges - O(1)"/>
          <p:cNvSpPr txBox="1"/>
          <p:nvPr/>
        </p:nvSpPr>
        <p:spPr>
          <a:xfrm>
            <a:off x="8405812" y="214312"/>
            <a:ext cx="748696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# outgoing edges - O(1)</a:t>
            </a:r>
          </a:p>
        </p:txBody>
      </p:sp>
      <p:pic>
        <p:nvPicPr>
          <p:cNvPr id="86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25692" y="4285763"/>
            <a:ext cx="7197330" cy="6765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2703" y="9215437"/>
            <a:ext cx="8072438" cy="3614132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outdegree(6) = 2"/>
          <p:cNvSpPr txBox="1"/>
          <p:nvPr/>
        </p:nvSpPr>
        <p:spPr>
          <a:xfrm>
            <a:off x="8709339" y="10963076"/>
            <a:ext cx="263261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2800"/>
            </a:lvl1pPr>
          </a:lstStyle>
          <a:p>
            <a:pPr/>
            <a:r>
              <a:t>outdegree(6) =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outgoing(v, 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outgoing(v, c)</a:t>
            </a:r>
          </a:p>
        </p:txBody>
      </p:sp>
      <p:sp>
        <p:nvSpPr>
          <p:cNvPr id="872" name="Search outgoing edges for c or c-…"/>
          <p:cNvSpPr txBox="1"/>
          <p:nvPr>
            <p:ph type="body" sz="half" idx="1"/>
          </p:nvPr>
        </p:nvSpPr>
        <p:spPr>
          <a:xfrm>
            <a:off x="2994421" y="3202781"/>
            <a:ext cx="7518798" cy="9715501"/>
          </a:xfrm>
          <a:prstGeom prst="rect">
            <a:avLst/>
          </a:prstGeom>
        </p:spPr>
        <p:txBody>
          <a:bodyPr/>
          <a:lstStyle/>
          <a:p>
            <a:pPr marL="1103312" indent="-785812">
              <a:defRPr sz="4400"/>
            </a:pPr>
            <a:r>
              <a:t>Search outgoing edges for c or c</a:t>
            </a:r>
            <a:r>
              <a:rPr baseline="31999"/>
              <a:t>-</a:t>
            </a:r>
          </a:p>
          <a:p>
            <a:pPr marL="1103312" indent="-785812">
              <a:defRPr sz="4400"/>
            </a:pPr>
            <a:r>
              <a:t>select(rank(i)): position of last occ. in the range [0,i]</a:t>
            </a:r>
          </a:p>
          <a:p>
            <a:pPr marL="1103312" indent="-785812">
              <a:defRPr sz="4400"/>
            </a:pPr>
            <a:r>
              <a:t>x = select</a:t>
            </a:r>
            <a:r>
              <a:rPr baseline="-5999"/>
              <a:t>c</a:t>
            </a:r>
            <a:r>
              <a:t>(W, rank</a:t>
            </a:r>
            <a:r>
              <a:rPr baseline="-5999"/>
              <a:t>c</a:t>
            </a:r>
            <a:r>
              <a:t>(W, v))</a:t>
            </a:r>
          </a:p>
          <a:p>
            <a:pPr marL="1103312" indent="-785812">
              <a:defRPr sz="4400"/>
            </a:pPr>
            <a:r>
              <a:t>if not in outgoing-edge range (known from outdegree) try c</a:t>
            </a:r>
            <a:r>
              <a:rPr baseline="31999"/>
              <a:t>-</a:t>
            </a:r>
          </a:p>
          <a:p>
            <a:pPr marL="1103312" indent="-785812">
              <a:defRPr sz="4400"/>
            </a:pPr>
            <a:r>
              <a:t>return fwd(x)</a:t>
            </a:r>
          </a:p>
        </p:txBody>
      </p:sp>
      <p:sp>
        <p:nvSpPr>
          <p:cNvPr id="873" name="follow edge c from v - O(1)"/>
          <p:cNvSpPr txBox="1"/>
          <p:nvPr/>
        </p:nvSpPr>
        <p:spPr>
          <a:xfrm>
            <a:off x="7923609" y="142875"/>
            <a:ext cx="8536294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follow edge c from v - O(1)</a:t>
            </a:r>
          </a:p>
        </p:txBody>
      </p:sp>
      <p:pic>
        <p:nvPicPr>
          <p:cNvPr id="87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62804" y="5756671"/>
            <a:ext cx="10751345" cy="7058964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outgoing(6, T)"/>
          <p:cNvSpPr txBox="1"/>
          <p:nvPr/>
        </p:nvSpPr>
        <p:spPr>
          <a:xfrm>
            <a:off x="14134985" y="4167187"/>
            <a:ext cx="4302733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5800"/>
            </a:lvl1pPr>
          </a:lstStyle>
          <a:p>
            <a:pPr/>
            <a:r>
              <a:t>outgoing(6, 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outgoing(v, 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outgoing(v, c)</a:t>
            </a:r>
          </a:p>
        </p:txBody>
      </p:sp>
      <p:pic>
        <p:nvPicPr>
          <p:cNvPr id="88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1819" y="5776510"/>
            <a:ext cx="10769299" cy="7054453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outgoing(6, G) - no outgoing G or G- edge"/>
          <p:cNvSpPr txBox="1"/>
          <p:nvPr/>
        </p:nvSpPr>
        <p:spPr>
          <a:xfrm>
            <a:off x="5450085" y="3981107"/>
            <a:ext cx="13483830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584200"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outgoing(6, G) - no outgoing G or G- edge</a:t>
            </a:r>
          </a:p>
        </p:txBody>
      </p:sp>
      <p:sp>
        <p:nvSpPr>
          <p:cNvPr id="882" name="follow edge c from v - O(1)"/>
          <p:cNvSpPr txBox="1"/>
          <p:nvPr/>
        </p:nvSpPr>
        <p:spPr>
          <a:xfrm>
            <a:off x="7923609" y="142875"/>
            <a:ext cx="8536294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follow edge c from v - O(1)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node(v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node(v)</a:t>
            </a:r>
          </a:p>
        </p:txBody>
      </p:sp>
      <p:sp>
        <p:nvSpPr>
          <p:cNvPr id="887" name="Reminder: Node[] not stored, but last (kth) letter is stored in F.…"/>
          <p:cNvSpPr txBox="1"/>
          <p:nvPr>
            <p:ph type="body" sz="quarter" idx="1"/>
          </p:nvPr>
        </p:nvSpPr>
        <p:spPr>
          <a:xfrm>
            <a:off x="2934882" y="3775628"/>
            <a:ext cx="7875986" cy="8036720"/>
          </a:xfrm>
          <a:prstGeom prst="rect">
            <a:avLst/>
          </a:prstGeom>
        </p:spPr>
        <p:txBody>
          <a:bodyPr/>
          <a:lstStyle/>
          <a:p>
            <a:pPr marL="1099552" indent="-782052">
              <a:defRPr sz="5200">
                <a:latin typeface="+mj-lt"/>
                <a:ea typeface="+mj-ea"/>
                <a:cs typeface="+mj-cs"/>
                <a:sym typeface="Klinic Slab Medium"/>
              </a:defRPr>
            </a:pPr>
            <a:r>
              <a:t>Reminder: Node[] not stored, but last (kth) letter is stored in F.</a:t>
            </a:r>
          </a:p>
          <a:p>
            <a:pPr marL="1099552" indent="-782052">
              <a:defRPr sz="5200">
                <a:latin typeface="+mj-lt"/>
                <a:ea typeface="+mj-ea"/>
                <a:cs typeface="+mj-cs"/>
                <a:sym typeface="Klinic Slab Medium"/>
              </a:defRPr>
            </a:pPr>
            <a:r>
              <a:t>Calculate bwd() k times, using resulting indexes to reverse lookup in F.</a:t>
            </a:r>
          </a:p>
        </p:txBody>
      </p:sp>
      <p:pic>
        <p:nvPicPr>
          <p:cNvPr id="88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17703" y="4382847"/>
            <a:ext cx="9217338" cy="6822282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turn label of v - O(k)"/>
          <p:cNvSpPr txBox="1"/>
          <p:nvPr/>
        </p:nvSpPr>
        <p:spPr>
          <a:xfrm>
            <a:off x="8637984" y="250031"/>
            <a:ext cx="7158436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return label of v - O(k)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indegree(v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indegree(v)</a:t>
            </a:r>
          </a:p>
        </p:txBody>
      </p:sp>
      <p:sp>
        <p:nvSpPr>
          <p:cNvPr id="894" name="use bwd() to give us first predecessor node…"/>
          <p:cNvSpPr txBox="1"/>
          <p:nvPr>
            <p:ph type="body" sz="quarter" idx="1"/>
          </p:nvPr>
        </p:nvSpPr>
        <p:spPr>
          <a:xfrm>
            <a:off x="1964515" y="4078652"/>
            <a:ext cx="9822657" cy="46077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852169" indent="-607694" defTabSz="449833">
              <a:spcBef>
                <a:spcPts val="1800"/>
              </a:spcBef>
              <a:defRPr sz="4466">
                <a:latin typeface="+mj-lt"/>
                <a:ea typeface="+mj-ea"/>
                <a:cs typeface="+mj-cs"/>
                <a:sym typeface="Klinic Slab Medium"/>
              </a:defRPr>
            </a:pPr>
            <a:r>
              <a:t>use bwd() to give us 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first </a:t>
            </a:r>
            <a:r>
              <a:t>predecessor node</a:t>
            </a:r>
          </a:p>
          <a:p>
            <a:pPr marL="852169" indent="-607694" defTabSz="449833">
              <a:spcBef>
                <a:spcPts val="1800"/>
              </a:spcBef>
              <a:defRPr sz="4466">
                <a:latin typeface="+mj-lt"/>
                <a:ea typeface="+mj-ea"/>
                <a:cs typeface="+mj-cs"/>
                <a:sym typeface="Klinic Slab Medium"/>
              </a:defRPr>
            </a:pPr>
            <a:r>
              <a:t>if there are more, they sort after as c-</a:t>
            </a:r>
          </a:p>
          <a:p>
            <a:pPr marL="852169" indent="-607694" defTabSz="449833">
              <a:spcBef>
                <a:spcPts val="1800"/>
              </a:spcBef>
              <a:defRPr sz="4466">
                <a:latin typeface="+mj-lt"/>
                <a:ea typeface="+mj-ea"/>
                <a:cs typeface="+mj-cs"/>
                <a:sym typeface="Klinic Slab Medium"/>
              </a:defRPr>
            </a:pPr>
            <a:r>
              <a:t>rank/select to next c, subtract ranks of c- to find degree</a:t>
            </a:r>
            <a:br/>
          </a:p>
        </p:txBody>
      </p:sp>
      <p:pic>
        <p:nvPicPr>
          <p:cNvPr id="89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84" y="9198205"/>
            <a:ext cx="8036719" cy="359814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indegree(6) = 2"/>
          <p:cNvSpPr txBox="1"/>
          <p:nvPr/>
        </p:nvSpPr>
        <p:spPr>
          <a:xfrm>
            <a:off x="6171104" y="8660896"/>
            <a:ext cx="239490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2800"/>
            </a:lvl1pPr>
          </a:lstStyle>
          <a:p>
            <a:pPr/>
            <a:r>
              <a:t>indegree(6) = 2</a:t>
            </a:r>
          </a:p>
        </p:txBody>
      </p:sp>
      <p:pic>
        <p:nvPicPr>
          <p:cNvPr id="89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88510" y="7480700"/>
            <a:ext cx="1035845" cy="1393033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# incoming edges - O(1)"/>
          <p:cNvSpPr txBox="1"/>
          <p:nvPr/>
        </p:nvSpPr>
        <p:spPr>
          <a:xfrm>
            <a:off x="8209359" y="250031"/>
            <a:ext cx="758182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# incoming edges - O(1)</a:t>
            </a:r>
          </a:p>
        </p:txBody>
      </p:sp>
      <p:pic>
        <p:nvPicPr>
          <p:cNvPr id="89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30760" y="4594872"/>
            <a:ext cx="7893846" cy="6807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indegree(v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indegree(v)</a:t>
            </a:r>
          </a:p>
        </p:txBody>
      </p:sp>
      <p:sp>
        <p:nvSpPr>
          <p:cNvPr id="904" name="x = rank to count previous c edges…"/>
          <p:cNvSpPr txBox="1"/>
          <p:nvPr>
            <p:ph type="body" sz="quarter" idx="1"/>
          </p:nvPr>
        </p:nvSpPr>
        <p:spPr>
          <a:xfrm>
            <a:off x="1676624" y="4710300"/>
            <a:ext cx="9809518" cy="529859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996042" indent="-710292" defTabSz="525779">
              <a:spcBef>
                <a:spcPts val="2100"/>
              </a:spcBef>
              <a:defRPr sz="5219">
                <a:latin typeface="+mj-lt"/>
                <a:ea typeface="+mj-ea"/>
                <a:cs typeface="+mj-cs"/>
                <a:sym typeface="Klinic Slab Medium"/>
              </a:defRPr>
            </a:pPr>
            <a:r>
              <a:t>x = rank to count previous c edges</a:t>
            </a:r>
          </a:p>
          <a:p>
            <a:pPr marL="996042" indent="-710292" defTabSz="525779">
              <a:spcBef>
                <a:spcPts val="2100"/>
              </a:spcBef>
              <a:defRPr sz="5219">
                <a:latin typeface="+mj-lt"/>
                <a:ea typeface="+mj-ea"/>
                <a:cs typeface="+mj-cs"/>
                <a:sym typeface="Klinic Slab Medium"/>
              </a:defRPr>
            </a:pPr>
            <a:r>
              <a:t>select(x+1) finds </a:t>
            </a:r>
            <a:r>
              <a:rPr i="1">
                <a:latin typeface="Klinic Slab"/>
                <a:ea typeface="Klinic Slab"/>
                <a:cs typeface="Klinic Slab"/>
                <a:sym typeface="Klinic Slab"/>
              </a:rPr>
              <a:t>next</a:t>
            </a:r>
            <a:r>
              <a:t> c edge</a:t>
            </a:r>
          </a:p>
          <a:p>
            <a:pPr marL="996042" indent="-710292" defTabSz="525779">
              <a:spcBef>
                <a:spcPts val="2100"/>
              </a:spcBef>
              <a:defRPr sz="5219">
                <a:latin typeface="+mj-lt"/>
                <a:ea typeface="+mj-ea"/>
                <a:cs typeface="+mj-cs"/>
                <a:sym typeface="Klinic Slab Medium"/>
              </a:defRPr>
            </a:pPr>
            <a:r>
              <a:t>rank c- to count</a:t>
            </a:r>
            <a:br/>
            <a:r>
              <a:t>occurrences between</a:t>
            </a:r>
            <a:br/>
          </a:p>
        </p:txBody>
      </p:sp>
      <p:sp>
        <p:nvSpPr>
          <p:cNvPr id="905" name="# incoming edges - O(1)"/>
          <p:cNvSpPr txBox="1"/>
          <p:nvPr/>
        </p:nvSpPr>
        <p:spPr>
          <a:xfrm>
            <a:off x="8209359" y="250031"/>
            <a:ext cx="758182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# incoming edges - O(1)</a:t>
            </a:r>
          </a:p>
        </p:txBody>
      </p:sp>
      <p:pic>
        <p:nvPicPr>
          <p:cNvPr id="90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4981" y="4226078"/>
            <a:ext cx="10394157" cy="6880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de Bruijn grap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 Bruijn graphs</a:t>
            </a:r>
          </a:p>
        </p:txBody>
      </p:sp>
      <p:sp>
        <p:nvSpPr>
          <p:cNvPr id="258" name="T = TACGACGTCGACT"/>
          <p:cNvSpPr txBox="1"/>
          <p:nvPr/>
        </p:nvSpPr>
        <p:spPr>
          <a:xfrm>
            <a:off x="5332325" y="4090491"/>
            <a:ext cx="602670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4400">
                <a:solidFill>
                  <a:srgbClr val="262634"/>
                </a:solidFill>
              </a:defRPr>
            </a:lvl1pPr>
          </a:lstStyle>
          <a:p>
            <a:pPr/>
            <a:r>
              <a:t>T = TACGACGTCGACT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8353725" y="5314717"/>
            <a:ext cx="1" cy="108459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60" name="sequencing read"/>
          <p:cNvSpPr txBox="1"/>
          <p:nvPr/>
        </p:nvSpPr>
        <p:spPr>
          <a:xfrm>
            <a:off x="11703937" y="4160341"/>
            <a:ext cx="2856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i="1" sz="32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sequencing read</a:t>
            </a:r>
          </a:p>
        </p:txBody>
      </p:sp>
      <p:sp>
        <p:nvSpPr>
          <p:cNvPr id="261" name="extract overlapping kmers…"/>
          <p:cNvSpPr txBox="1"/>
          <p:nvPr/>
        </p:nvSpPr>
        <p:spPr>
          <a:xfrm>
            <a:off x="8531099" y="5343615"/>
            <a:ext cx="5652062" cy="1026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584200">
              <a:defRPr i="1" sz="32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extract overlapping kmers</a:t>
            </a:r>
          </a:p>
          <a:p>
            <a:pPr defTabSz="584200">
              <a:defRPr i="1" sz="32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(fixed k-length substrings)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1762918" y="7094402"/>
            <a:ext cx="13626704" cy="4613907"/>
            <a:chOff x="0" y="0"/>
            <a:chExt cx="13626703" cy="4613905"/>
          </a:xfrm>
        </p:grpSpPr>
        <p:pic>
          <p:nvPicPr>
            <p:cNvPr id="262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87574" y="0"/>
              <a:ext cx="10211913" cy="457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Rectangle"/>
            <p:cNvSpPr/>
            <p:nvPr/>
          </p:nvSpPr>
          <p:spPr>
            <a:xfrm>
              <a:off x="0" y="1220624"/>
              <a:ext cx="4286250" cy="339328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" name="Rectangle"/>
            <p:cNvSpPr/>
            <p:nvPr/>
          </p:nvSpPr>
          <p:spPr>
            <a:xfrm>
              <a:off x="9340453" y="1220624"/>
              <a:ext cx="4286251" cy="339328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26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87875" y="6316024"/>
            <a:ext cx="1553766" cy="1287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78927" y="8121133"/>
            <a:ext cx="3385292" cy="87511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dge if k-1 overlap"/>
          <p:cNvSpPr txBox="1"/>
          <p:nvPr/>
        </p:nvSpPr>
        <p:spPr>
          <a:xfrm>
            <a:off x="16225407" y="9392288"/>
            <a:ext cx="3967608" cy="65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4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edge if k-1 overlap</a:t>
            </a:r>
          </a:p>
        </p:txBody>
      </p:sp>
      <p:sp>
        <p:nvSpPr>
          <p:cNvPr id="269" name="Traversal methods differ, but proposed as finding Eulerian path [Pevzner et al. 2001]"/>
          <p:cNvSpPr txBox="1"/>
          <p:nvPr/>
        </p:nvSpPr>
        <p:spPr>
          <a:xfrm>
            <a:off x="5141718" y="12019597"/>
            <a:ext cx="6424014" cy="935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b="1" i="1" sz="28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lvl1pPr>
          </a:lstStyle>
          <a:p>
            <a:pPr/>
            <a:r>
              <a:t>Traversal methods differ, but proposed as finding Eulerian path [Pevzner et al. 2001]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incoming(v, 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incoming(v, c)</a:t>
            </a:r>
          </a:p>
        </p:txBody>
      </p:sp>
      <p:sp>
        <p:nvSpPr>
          <p:cNvPr id="909" name="Similar to indegree() to locate predecessors…"/>
          <p:cNvSpPr txBox="1"/>
          <p:nvPr/>
        </p:nvSpPr>
        <p:spPr>
          <a:xfrm>
            <a:off x="3940968" y="3714750"/>
            <a:ext cx="8126017" cy="258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512989" indent="-512989" algn="l" defTabSz="379729">
              <a:spcBef>
                <a:spcPts val="1500"/>
              </a:spcBef>
              <a:buSzPct val="171000"/>
              <a:buChar char="•"/>
              <a:defRPr sz="3769">
                <a:latin typeface="+mj-lt"/>
                <a:ea typeface="+mj-ea"/>
                <a:cs typeface="+mj-cs"/>
                <a:sym typeface="Klinic Slab Medium"/>
              </a:defRPr>
            </a:pPr>
            <a:r>
              <a:t>Similar to indegree() to locate predecessors</a:t>
            </a:r>
          </a:p>
          <a:p>
            <a:pPr marL="512989" indent="-512989" algn="l" defTabSz="379729">
              <a:spcBef>
                <a:spcPts val="1500"/>
              </a:spcBef>
              <a:buSzPct val="171000"/>
              <a:buChar char="•"/>
              <a:defRPr sz="3769">
                <a:latin typeface="+mj-lt"/>
                <a:ea typeface="+mj-ea"/>
                <a:cs typeface="+mj-cs"/>
                <a:sym typeface="Klinic Slab Medium"/>
              </a:defRPr>
            </a:pPr>
            <a:r>
              <a:t>These nodes differ only in their first character, and are sorted</a:t>
            </a:r>
          </a:p>
        </p:txBody>
      </p:sp>
      <p:sp>
        <p:nvSpPr>
          <p:cNvPr id="910" name="predecessor of v starting with c - O(k log σ)"/>
          <p:cNvSpPr txBox="1"/>
          <p:nvPr/>
        </p:nvSpPr>
        <p:spPr>
          <a:xfrm>
            <a:off x="6173390" y="178593"/>
            <a:ext cx="12695941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200">
                <a:latin typeface="+mj-lt"/>
                <a:ea typeface="+mj-ea"/>
                <a:cs typeface="+mj-cs"/>
                <a:sym typeface="Klinic Slab Medium"/>
              </a:defRPr>
            </a:pPr>
            <a:r>
              <a:t>predecessor of v starting with c - </a:t>
            </a:r>
            <a:r>
              <a:rPr sz="5800"/>
              <a:t>O(k log 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</a:t>
            </a:r>
            <a:r>
              <a:rPr sz="5800"/>
              <a:t>)</a:t>
            </a:r>
          </a:p>
        </p:txBody>
      </p:sp>
      <p:pic>
        <p:nvPicPr>
          <p:cNvPr id="91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7977" y="6679406"/>
            <a:ext cx="13862296" cy="6822282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Can use node() to find first character - O(k)…"/>
          <p:cNvSpPr txBox="1"/>
          <p:nvPr/>
        </p:nvSpPr>
        <p:spPr>
          <a:xfrm>
            <a:off x="12513468" y="3804046"/>
            <a:ext cx="8126017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449852" indent="-449852" algn="l" defTabSz="332993">
              <a:spcBef>
                <a:spcPts val="1300"/>
              </a:spcBef>
              <a:buSzPct val="171000"/>
              <a:buChar char="•"/>
              <a:defRPr sz="3306">
                <a:latin typeface="+mj-lt"/>
                <a:ea typeface="+mj-ea"/>
                <a:cs typeface="+mj-cs"/>
                <a:sym typeface="Klinic Slab Medium"/>
              </a:defRPr>
            </a:pPr>
            <a:r>
              <a:t>Can use node() to find first character - O(k)</a:t>
            </a:r>
          </a:p>
          <a:p>
            <a:pPr marL="449852" indent="-449852" algn="l" defTabSz="332993">
              <a:spcBef>
                <a:spcPts val="1300"/>
              </a:spcBef>
              <a:buSzPct val="171000"/>
              <a:buChar char="•"/>
              <a:defRPr sz="3306">
                <a:latin typeface="+mj-lt"/>
                <a:ea typeface="+mj-ea"/>
                <a:cs typeface="+mj-cs"/>
                <a:sym typeface="Klinic Slab Medium"/>
              </a:defRPr>
            </a:pPr>
            <a:r>
              <a:t>binary search: O(log </a:t>
            </a:r>
            <a:r>
              <a:rPr sz="2850">
                <a:uFill>
                  <a:solidFill>
                    <a:srgbClr val="000000"/>
                  </a:solidFill>
                </a:uFill>
              </a:rPr>
              <a:t>σ</a:t>
            </a:r>
            <a:r>
              <a:t>) time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orter([i,j,k], k’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shorter([i,j,k], k’)</a:t>
            </a:r>
          </a:p>
        </p:txBody>
      </p:sp>
      <p:sp>
        <p:nvSpPr>
          <p:cNvPr id="915" name="node [i’, j’, k’] - O(log d)"/>
          <p:cNvSpPr txBox="1"/>
          <p:nvPr/>
        </p:nvSpPr>
        <p:spPr>
          <a:xfrm>
            <a:off x="8405812" y="214312"/>
            <a:ext cx="748696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node [i’, j’, k’] - O(log d)</a:t>
            </a:r>
          </a:p>
        </p:txBody>
      </p:sp>
      <p:pic>
        <p:nvPicPr>
          <p:cNvPr id="9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923" y="4581921"/>
            <a:ext cx="8349554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shorter([5,5,3], 1) -&gt;"/>
          <p:cNvSpPr txBox="1"/>
          <p:nvPr/>
        </p:nvSpPr>
        <p:spPr>
          <a:xfrm>
            <a:off x="7802646" y="12117757"/>
            <a:ext cx="748696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shorter([5,5,3], 1) -&gt;</a:t>
            </a:r>
          </a:p>
        </p:txBody>
      </p:sp>
      <p:sp>
        <p:nvSpPr>
          <p:cNvPr id="918" name="-&gt; [prev_lt(LCS, i, k’), next_lt(LCS, j, k’)-1, k’]"/>
          <p:cNvSpPr txBox="1"/>
          <p:nvPr/>
        </p:nvSpPr>
        <p:spPr>
          <a:xfrm>
            <a:off x="5401964" y="2993258"/>
            <a:ext cx="13494665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-&gt; [prev_lt(LCS, i, k’), next_lt(LCS, j, k’)-1, k’]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orter([i,j,k], k’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shorter([i,j,k], k’)</a:t>
            </a:r>
          </a:p>
        </p:txBody>
      </p:sp>
      <p:pic>
        <p:nvPicPr>
          <p:cNvPr id="9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923" y="4581921"/>
            <a:ext cx="8349554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node [i’, j’, k’] - O(log d)"/>
          <p:cNvSpPr txBox="1"/>
          <p:nvPr/>
        </p:nvSpPr>
        <p:spPr>
          <a:xfrm>
            <a:off x="8405812" y="214312"/>
            <a:ext cx="748696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node [i’, j’, k’] - O(log d)</a:t>
            </a:r>
          </a:p>
        </p:txBody>
      </p:sp>
      <p:sp>
        <p:nvSpPr>
          <p:cNvPr id="925" name="Line"/>
          <p:cNvSpPr/>
          <p:nvPr/>
        </p:nvSpPr>
        <p:spPr>
          <a:xfrm flipV="1">
            <a:off x="9635379" y="7113007"/>
            <a:ext cx="1" cy="1521708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6" name="-&gt; [prev_lt(LCS, i, k’), next_lt(LCS, j, k’)-1, k’]"/>
          <p:cNvSpPr txBox="1"/>
          <p:nvPr/>
        </p:nvSpPr>
        <p:spPr>
          <a:xfrm>
            <a:off x="5401964" y="2993258"/>
            <a:ext cx="13494665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-&gt; [prev_lt(LCS, i, k’), next_lt(LCS, j, k’)-1, k’]</a:t>
            </a:r>
          </a:p>
        </p:txBody>
      </p:sp>
      <p:sp>
        <p:nvSpPr>
          <p:cNvPr id="927" name="shorter([5,5,3], 1) -&gt; [3,6,1]"/>
          <p:cNvSpPr txBox="1"/>
          <p:nvPr/>
        </p:nvSpPr>
        <p:spPr>
          <a:xfrm>
            <a:off x="7802646" y="12117757"/>
            <a:ext cx="7786015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shorter([5,5,3], 1) -&gt; [3,6,1]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longer([i,j,k], k’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longer([i,j,k], k’)</a:t>
            </a:r>
          </a:p>
        </p:txBody>
      </p:sp>
      <p:sp>
        <p:nvSpPr>
          <p:cNvPr id="932" name="-&gt; { [i’,j’,k’] | i’,j’ consecutive pairs in range_lt(LCS,i,j,k’) ]"/>
          <p:cNvSpPr txBox="1"/>
          <p:nvPr/>
        </p:nvSpPr>
        <p:spPr>
          <a:xfrm>
            <a:off x="3825252" y="2967858"/>
            <a:ext cx="16733496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-&gt; { [i’,j’,k’] | i’,j’ consecutive pairs in range_lt(LCS,i,j,k’) ]</a:t>
            </a:r>
          </a:p>
        </p:txBody>
      </p:sp>
      <p:pic>
        <p:nvPicPr>
          <p:cNvPr id="9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924" y="4581921"/>
            <a:ext cx="8349552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longer([3,6,1], 3) -&gt;"/>
          <p:cNvSpPr txBox="1"/>
          <p:nvPr/>
        </p:nvSpPr>
        <p:spPr>
          <a:xfrm>
            <a:off x="4838027" y="12143157"/>
            <a:ext cx="748696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longer([3,6,1], 3) -&gt;</a:t>
            </a:r>
          </a:p>
        </p:txBody>
      </p:sp>
      <p:sp>
        <p:nvSpPr>
          <p:cNvPr id="935" name="{ node [i’, j’, k’] } - O(|B| log d)"/>
          <p:cNvSpPr txBox="1"/>
          <p:nvPr/>
        </p:nvSpPr>
        <p:spPr>
          <a:xfrm>
            <a:off x="7994964" y="274677"/>
            <a:ext cx="8735880" cy="89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{ node [i’, j’, k’] } - O(|B| log 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longer([i,j,k], k’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longer([i,j,k], k’)</a:t>
            </a:r>
          </a:p>
        </p:txBody>
      </p:sp>
      <p:sp>
        <p:nvSpPr>
          <p:cNvPr id="940" name="{ node [i’, j’, k’] } - O(|B| log d)"/>
          <p:cNvSpPr txBox="1"/>
          <p:nvPr/>
        </p:nvSpPr>
        <p:spPr>
          <a:xfrm>
            <a:off x="7994964" y="274677"/>
            <a:ext cx="8735880" cy="89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{ node [i’, j’, k’] } - O(|B| log d)</a:t>
            </a:r>
          </a:p>
        </p:txBody>
      </p:sp>
      <p:sp>
        <p:nvSpPr>
          <p:cNvPr id="941" name="longer([3,6,1], 3) -&gt; { [3,4,3], [5,5,3], [6,6,3] }"/>
          <p:cNvSpPr txBox="1"/>
          <p:nvPr/>
        </p:nvSpPr>
        <p:spPr>
          <a:xfrm>
            <a:off x="4838027" y="12143157"/>
            <a:ext cx="12701347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longer([3,6,1], 3) -&gt; { [3,4,3], [5,5,3], [6,6,3] }</a:t>
            </a:r>
          </a:p>
        </p:txBody>
      </p:sp>
      <p:sp>
        <p:nvSpPr>
          <p:cNvPr id="942" name="-&gt; { [i’,j’,k’] | i’,j’ consecutive pairs in range_lt(LCS,i,j,k’) ]"/>
          <p:cNvSpPr txBox="1"/>
          <p:nvPr/>
        </p:nvSpPr>
        <p:spPr>
          <a:xfrm>
            <a:off x="3825252" y="2967858"/>
            <a:ext cx="16733496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-&gt; { [i’,j’,k’] | i’,j’ consecutive pairs in range_lt(LCS,i,j,k’) ]</a:t>
            </a:r>
          </a:p>
        </p:txBody>
      </p:sp>
      <p:pic>
        <p:nvPicPr>
          <p:cNvPr id="9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924" y="4581921"/>
            <a:ext cx="8349553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Line"/>
          <p:cNvSpPr/>
          <p:nvPr/>
        </p:nvSpPr>
        <p:spPr>
          <a:xfrm flipV="1">
            <a:off x="9635379" y="7113007"/>
            <a:ext cx="1" cy="1521708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maxlen([i,j,k], c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maxlen([i,j,k], c)</a:t>
            </a:r>
          </a:p>
        </p:txBody>
      </p:sp>
      <p:sp>
        <p:nvSpPr>
          <p:cNvPr id="949" name="max length node, optionally with c edge - O(1) or O(log σ)"/>
          <p:cNvSpPr txBox="1"/>
          <p:nvPr/>
        </p:nvSpPr>
        <p:spPr>
          <a:xfrm>
            <a:off x="3639457" y="252114"/>
            <a:ext cx="17446894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max length node, optionally with c edge - O(1) or O(log 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</a:t>
            </a:r>
            <a:r>
              <a:t>)</a:t>
            </a:r>
          </a:p>
        </p:txBody>
      </p:sp>
      <p:pic>
        <p:nvPicPr>
          <p:cNvPr id="9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925" y="4581921"/>
            <a:ext cx="8349552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maxlen([3,6,1], 3) -&gt;"/>
          <p:cNvSpPr txBox="1"/>
          <p:nvPr/>
        </p:nvSpPr>
        <p:spPr>
          <a:xfrm>
            <a:off x="8205444" y="12143157"/>
            <a:ext cx="748696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maxlen([3,6,1], 3)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maxlen([i,j,k], c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maxlen([i,j,k], c)</a:t>
            </a:r>
          </a:p>
        </p:txBody>
      </p:sp>
      <p:sp>
        <p:nvSpPr>
          <p:cNvPr id="956" name="max length node, optionally with c edge - O(log σ)"/>
          <p:cNvSpPr txBox="1"/>
          <p:nvPr/>
        </p:nvSpPr>
        <p:spPr>
          <a:xfrm>
            <a:off x="4492757" y="252114"/>
            <a:ext cx="15740294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max length node, optionally with c edge - O(log 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</a:t>
            </a:r>
            <a:r>
              <a:t>)</a:t>
            </a:r>
          </a:p>
        </p:txBody>
      </p:sp>
      <p:pic>
        <p:nvPicPr>
          <p:cNvPr id="9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8249" y="4581921"/>
            <a:ext cx="11891503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maxlen([3,6,1], 3) -&gt; [4,4,3]"/>
          <p:cNvSpPr txBox="1"/>
          <p:nvPr/>
        </p:nvSpPr>
        <p:spPr>
          <a:xfrm>
            <a:off x="8205444" y="12143157"/>
            <a:ext cx="7973112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maxlen([3,6,1], 3) -&gt; [4,4,3]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forward([i,j,k], c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forward([i,j,k], c)</a:t>
            </a:r>
          </a:p>
        </p:txBody>
      </p:sp>
      <p:sp>
        <p:nvSpPr>
          <p:cNvPr id="963" name="follow outgoing edge c - O(log σ + log d)"/>
          <p:cNvSpPr txBox="1"/>
          <p:nvPr/>
        </p:nvSpPr>
        <p:spPr>
          <a:xfrm>
            <a:off x="6218073" y="252114"/>
            <a:ext cx="11947853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follow outgoing edge c - O(log 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+ log d</a:t>
            </a:r>
            <a:r>
              <a:t>)</a:t>
            </a:r>
          </a:p>
        </p:txBody>
      </p:sp>
      <p:pic>
        <p:nvPicPr>
          <p:cNvPr id="9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925" y="4581921"/>
            <a:ext cx="8349552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forward([3,6,1], T) -&gt;"/>
          <p:cNvSpPr txBox="1"/>
          <p:nvPr/>
        </p:nvSpPr>
        <p:spPr>
          <a:xfrm>
            <a:off x="7791894" y="12174760"/>
            <a:ext cx="7486968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forward([3,6,1], T)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forward([i,j,k], c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forward([i,j,k], c)</a:t>
            </a:r>
          </a:p>
        </p:txBody>
      </p:sp>
      <p:sp>
        <p:nvSpPr>
          <p:cNvPr id="970" name="follow outgoing edge c - O(log σ + log d)"/>
          <p:cNvSpPr txBox="1"/>
          <p:nvPr/>
        </p:nvSpPr>
        <p:spPr>
          <a:xfrm>
            <a:off x="6218073" y="252114"/>
            <a:ext cx="11947853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follow outgoing edge c - O(log 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+ log d</a:t>
            </a:r>
            <a:r>
              <a:t>)</a:t>
            </a:r>
          </a:p>
        </p:txBody>
      </p:sp>
      <p:pic>
        <p:nvPicPr>
          <p:cNvPr id="9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1150" y="4581921"/>
            <a:ext cx="10158500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forward([3,6,1], T) -&gt;"/>
          <p:cNvSpPr txBox="1"/>
          <p:nvPr/>
        </p:nvSpPr>
        <p:spPr>
          <a:xfrm>
            <a:off x="7791894" y="12174760"/>
            <a:ext cx="7486968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forward([3,6,1], T)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forward([i,j,k], c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forward([i,j,k], c)</a:t>
            </a:r>
          </a:p>
        </p:txBody>
      </p:sp>
      <p:sp>
        <p:nvSpPr>
          <p:cNvPr id="977" name="follow outgoing edge c - O(log σ + log d)"/>
          <p:cNvSpPr txBox="1"/>
          <p:nvPr/>
        </p:nvSpPr>
        <p:spPr>
          <a:xfrm>
            <a:off x="6218073" y="252114"/>
            <a:ext cx="11947853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follow outgoing edge c - O(log 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+ log d</a:t>
            </a:r>
            <a:r>
              <a:t>)</a:t>
            </a:r>
          </a:p>
        </p:txBody>
      </p:sp>
      <p:pic>
        <p:nvPicPr>
          <p:cNvPr id="9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1150" y="4582782"/>
            <a:ext cx="10158500" cy="7496836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forward([3,6,1], T) -&gt; [10,12,1]"/>
          <p:cNvSpPr txBox="1"/>
          <p:nvPr/>
        </p:nvSpPr>
        <p:spPr>
          <a:xfrm>
            <a:off x="7791894" y="12174760"/>
            <a:ext cx="8597012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forward([3,6,1], T) -&gt; [10,12,1]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uccinct de Bruijn Graphs"/>
          <p:cNvSpPr txBox="1"/>
          <p:nvPr>
            <p:ph type="title"/>
          </p:nvPr>
        </p:nvSpPr>
        <p:spPr>
          <a:xfrm>
            <a:off x="-57150" y="2908300"/>
            <a:ext cx="24498301" cy="54356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defTabSz="825500">
              <a:defRPr i="1" sz="16000">
                <a:solidFill>
                  <a:srgbClr val="262634"/>
                </a:solidFill>
                <a:latin typeface="Klinic Slab"/>
                <a:ea typeface="Klinic Slab"/>
                <a:cs typeface="Klinic Slab"/>
                <a:sym typeface="Klinic Slab"/>
              </a:defRPr>
            </a:pPr>
            <a:r>
              <a:t>Succinct</a:t>
            </a:r>
          </a:p>
          <a:p>
            <a:pPr defTabSz="825500">
              <a:defRPr sz="17000">
                <a:solidFill>
                  <a:srgbClr val="FF4D50"/>
                </a:solidFill>
                <a:latin typeface="+mj-lt"/>
                <a:ea typeface="+mj-ea"/>
                <a:cs typeface="+mj-cs"/>
                <a:sym typeface="Klinic Slab Medium"/>
              </a:defRPr>
            </a:pPr>
            <a:r>
              <a:t>de Bruijn Graphs</a:t>
            </a:r>
          </a:p>
        </p:txBody>
      </p:sp>
      <p:sp>
        <p:nvSpPr>
          <p:cNvPr id="272" name="Alex Bowe, Taku Onodera, Kunihiko Sadakane, and Tetsuo Shibuya"/>
          <p:cNvSpPr txBox="1"/>
          <p:nvPr/>
        </p:nvSpPr>
        <p:spPr>
          <a:xfrm>
            <a:off x="7021115" y="9242076"/>
            <a:ext cx="116862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100"/>
              </a:lnSpc>
              <a:spcBef>
                <a:spcPts val="1200"/>
              </a:spcBef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Alex Bowe</a:t>
            </a:r>
            <a:r>
              <a:t>, Taku Onodera, Kunihiko Sadakane, and Tetsuo Shibuya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5906" y="4581921"/>
            <a:ext cx="8349553" cy="6965158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backward([i,j,k]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backward([i,j,k])</a:t>
            </a:r>
          </a:p>
        </p:txBody>
      </p:sp>
      <p:sp>
        <p:nvSpPr>
          <p:cNvPr id="985" name="predecessors - O(σ log d)"/>
          <p:cNvSpPr txBox="1"/>
          <p:nvPr/>
        </p:nvSpPr>
        <p:spPr>
          <a:xfrm>
            <a:off x="8301449" y="252114"/>
            <a:ext cx="7577902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predecessors - O(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log d</a:t>
            </a:r>
            <a:r>
              <a:t>)</a:t>
            </a:r>
          </a:p>
        </p:txBody>
      </p:sp>
      <p:sp>
        <p:nvSpPr>
          <p:cNvPr id="986" name="backward([3,6,1]) -&gt;"/>
          <p:cNvSpPr txBox="1"/>
          <p:nvPr/>
        </p:nvSpPr>
        <p:spPr>
          <a:xfrm>
            <a:off x="6810707" y="12174760"/>
            <a:ext cx="7486969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backward([3,6,1])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6132" y="4581921"/>
            <a:ext cx="8349552" cy="7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backward([i,j,k]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backward([i,j,k])</a:t>
            </a:r>
          </a:p>
        </p:txBody>
      </p:sp>
      <p:sp>
        <p:nvSpPr>
          <p:cNvPr id="990" name="predecessors - O(σ log d)"/>
          <p:cNvSpPr txBox="1"/>
          <p:nvPr/>
        </p:nvSpPr>
        <p:spPr>
          <a:xfrm>
            <a:off x="8301449" y="252114"/>
            <a:ext cx="7577902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predecessors - O(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log d</a:t>
            </a:r>
            <a:r>
              <a:t>)</a:t>
            </a:r>
          </a:p>
        </p:txBody>
      </p:sp>
      <p:sp>
        <p:nvSpPr>
          <p:cNvPr id="991" name="backward([3,6,1]) -&gt;"/>
          <p:cNvSpPr txBox="1"/>
          <p:nvPr/>
        </p:nvSpPr>
        <p:spPr>
          <a:xfrm>
            <a:off x="6810707" y="12174760"/>
            <a:ext cx="7486969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backward([3,6,1])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6132" y="4581921"/>
            <a:ext cx="8349552" cy="7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994" name="backward([i,j,k]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backward([i,j,k])</a:t>
            </a:r>
          </a:p>
        </p:txBody>
      </p:sp>
      <p:sp>
        <p:nvSpPr>
          <p:cNvPr id="995" name="predecessors - O(σ log d)"/>
          <p:cNvSpPr txBox="1"/>
          <p:nvPr/>
        </p:nvSpPr>
        <p:spPr>
          <a:xfrm>
            <a:off x="8301449" y="252114"/>
            <a:ext cx="7577902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predecessors - O(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log d</a:t>
            </a:r>
            <a:r>
              <a:t>)</a:t>
            </a:r>
          </a:p>
        </p:txBody>
      </p:sp>
      <p:sp>
        <p:nvSpPr>
          <p:cNvPr id="996" name="backward([3,6,1]) -&gt;"/>
          <p:cNvSpPr txBox="1"/>
          <p:nvPr/>
        </p:nvSpPr>
        <p:spPr>
          <a:xfrm>
            <a:off x="6810707" y="12174760"/>
            <a:ext cx="7486969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backward([3,6,1])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0126" y="4581921"/>
            <a:ext cx="8349552" cy="6965157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backward([i,j,k]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backward([i,j,k])</a:t>
            </a:r>
          </a:p>
        </p:txBody>
      </p:sp>
      <p:sp>
        <p:nvSpPr>
          <p:cNvPr id="1000" name="predecessors - O(σ log d)"/>
          <p:cNvSpPr txBox="1"/>
          <p:nvPr/>
        </p:nvSpPr>
        <p:spPr>
          <a:xfrm>
            <a:off x="8301449" y="252114"/>
            <a:ext cx="7577902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predecessors - O(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log d</a:t>
            </a:r>
            <a:r>
              <a:t>)</a:t>
            </a:r>
          </a:p>
        </p:txBody>
      </p:sp>
      <p:sp>
        <p:nvSpPr>
          <p:cNvPr id="1001" name="backward([3,6,1]) -&gt;"/>
          <p:cNvSpPr txBox="1"/>
          <p:nvPr/>
        </p:nvSpPr>
        <p:spPr>
          <a:xfrm>
            <a:off x="6810707" y="12174760"/>
            <a:ext cx="7486969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backward([3,6,1])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backward([i,j,k])"/>
          <p:cNvSpPr txBox="1"/>
          <p:nvPr/>
        </p:nvSpPr>
        <p:spPr>
          <a:xfrm>
            <a:off x="5158589" y="1134070"/>
            <a:ext cx="14052120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backward([i,j,k])</a:t>
            </a:r>
          </a:p>
        </p:txBody>
      </p:sp>
      <p:sp>
        <p:nvSpPr>
          <p:cNvPr id="1004" name="predecessors - O(σ log d)"/>
          <p:cNvSpPr txBox="1"/>
          <p:nvPr/>
        </p:nvSpPr>
        <p:spPr>
          <a:xfrm>
            <a:off x="8301449" y="252114"/>
            <a:ext cx="7577902" cy="9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pPr>
            <a:r>
              <a:t>predecessors - O(</a:t>
            </a:r>
            <a:r>
              <a:rPr sz="5000">
                <a:uFill>
                  <a:solidFill>
                    <a:srgbClr val="000000"/>
                  </a:solidFill>
                </a:uFill>
              </a:rPr>
              <a:t>σ log d</a:t>
            </a:r>
            <a:r>
              <a:t>)</a:t>
            </a:r>
          </a:p>
        </p:txBody>
      </p:sp>
      <p:pic>
        <p:nvPicPr>
          <p:cNvPr id="10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432" y="4577592"/>
            <a:ext cx="8349552" cy="7496834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backward([3,6,1]) -&gt; {[1,2,1], [10,12,1]}"/>
          <p:cNvSpPr txBox="1"/>
          <p:nvPr/>
        </p:nvSpPr>
        <p:spPr>
          <a:xfrm>
            <a:off x="6810707" y="12174760"/>
            <a:ext cx="10747884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2400"/>
              </a:spcBef>
              <a:defRPr sz="58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backward([3,6,1]) -&gt; {[1,2,1], [10,12,1]}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Construction</a:t>
            </a:r>
          </a:p>
        </p:txBody>
      </p:sp>
      <p:sp>
        <p:nvSpPr>
          <p:cNvPr id="275" name="T = $$$TACGACGTCGACT$"/>
          <p:cNvSpPr txBox="1"/>
          <p:nvPr/>
        </p:nvSpPr>
        <p:spPr>
          <a:xfrm>
            <a:off x="3709832" y="5434552"/>
            <a:ext cx="733713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44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T = $$$TACGACGTCGACT$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4982" y="7870318"/>
            <a:ext cx="7986836" cy="3558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28015" y="5098275"/>
            <a:ext cx="1905490" cy="6715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70624" y="5098275"/>
            <a:ext cx="1173180" cy="6715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98603" y="5100259"/>
            <a:ext cx="5357814" cy="6715127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i="1" sz="12000">
                <a:solidFill>
                  <a:srgbClr val="262634"/>
                </a:solidFill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Construction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4982" y="7870318"/>
            <a:ext cx="7986836" cy="355858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"/>
          <p:cNvSpPr/>
          <p:nvPr/>
        </p:nvSpPr>
        <p:spPr>
          <a:xfrm>
            <a:off x="13283722" y="5019783"/>
            <a:ext cx="1075935" cy="72531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6" name="Rectangle"/>
          <p:cNvSpPr/>
          <p:nvPr/>
        </p:nvSpPr>
        <p:spPr>
          <a:xfrm>
            <a:off x="18121545" y="8374726"/>
            <a:ext cx="921619" cy="23026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" name="T = $$$TACGACGTCGACT$"/>
          <p:cNvSpPr txBox="1"/>
          <p:nvPr/>
        </p:nvSpPr>
        <p:spPr>
          <a:xfrm>
            <a:off x="3709832" y="5434552"/>
            <a:ext cx="733713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4400">
                <a:latin typeface="+mj-lt"/>
                <a:ea typeface="+mj-ea"/>
                <a:cs typeface="+mj-cs"/>
                <a:sym typeface="Klinic Slab Medium"/>
              </a:defRPr>
            </a:lvl1pPr>
          </a:lstStyle>
          <a:p>
            <a:pPr/>
            <a:r>
              <a:t>T = $$$TACGACGTCGACT$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Klinic Slab Medium"/>
        <a:ea typeface="Klinic Slab Medium"/>
        <a:cs typeface="Klinic Slab Medium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Klinic Slab Medium"/>
        <a:ea typeface="Klinic Slab Medium"/>
        <a:cs typeface="Klinic Slab Medium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